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78" r:id="rId3"/>
    <p:sldId id="257" r:id="rId4"/>
    <p:sldId id="259" r:id="rId5"/>
    <p:sldId id="282" r:id="rId6"/>
    <p:sldId id="265" r:id="rId7"/>
    <p:sldId id="260" r:id="rId8"/>
    <p:sldId id="266" r:id="rId9"/>
    <p:sldId id="283" r:id="rId10"/>
    <p:sldId id="261" r:id="rId11"/>
    <p:sldId id="276" r:id="rId12"/>
    <p:sldId id="267" r:id="rId13"/>
    <p:sldId id="268" r:id="rId14"/>
    <p:sldId id="262" r:id="rId15"/>
    <p:sldId id="273" r:id="rId16"/>
    <p:sldId id="269" r:id="rId17"/>
    <p:sldId id="270" r:id="rId18"/>
    <p:sldId id="263" r:id="rId19"/>
    <p:sldId id="277" r:id="rId20"/>
    <p:sldId id="271" r:id="rId21"/>
    <p:sldId id="272" r:id="rId22"/>
    <p:sldId id="291" r:id="rId23"/>
    <p:sldId id="281" r:id="rId24"/>
    <p:sldId id="284" r:id="rId25"/>
    <p:sldId id="285" r:id="rId26"/>
    <p:sldId id="292" r:id="rId27"/>
    <p:sldId id="286" r:id="rId28"/>
    <p:sldId id="275" r:id="rId29"/>
    <p:sldId id="279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huynh" initials="v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996633"/>
    <a:srgbClr val="CC9900"/>
    <a:srgbClr val="C0C0C0"/>
    <a:srgbClr val="339966"/>
    <a:srgbClr val="B2B2B2"/>
    <a:srgbClr val="996600"/>
    <a:srgbClr val="663300"/>
    <a:srgbClr val="CCCC00"/>
    <a:srgbClr val="4E7E6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6740" autoAdjust="0"/>
    <p:restoredTop sz="89310" autoAdjust="0"/>
  </p:normalViewPr>
  <p:slideViewPr>
    <p:cSldViewPr>
      <p:cViewPr varScale="1">
        <p:scale>
          <a:sx n="104" d="100"/>
          <a:sy n="104" d="100"/>
        </p:scale>
        <p:origin x="-182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11-15T15:33:39.549" idx="2">
    <p:pos x="3337" y="3081"/>
    <p:text>combining issues:
- Getting started
- Do something (e.g. Brainstorming, Project Planning, etc.)
- Templates (in the user's mindset). Current templates are area a mishmash (of examples) 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11-30T15:37:48.426" idx="3">
    <p:pos x="3535" y="2258"/>
    <p:text>This is a more drastic change than adding an auto-save indicator in the web. Autosave is not implemented for local files (in the desktop app).</p:text>
  </p:cm>
  <p:cm authorId="0" dt="2012-11-30T15:39:11.634" idx="4">
    <p:pos x="4280" y="1933"/>
    <p:text>Currently, we do not have an autosave indicator in the desktop app for maps in the cloud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B6F847-6CD4-414D-B894-CEB2CF4801E5}" type="datetimeFigureOut">
              <a:rPr lang="en-US" smtClean="0"/>
              <a:pPr/>
              <a:t>1/8/2013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C7FA06-ADA7-4011-B73F-104B1F41EA1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 Template content becomes more overwhelming when</a:t>
            </a:r>
            <a:r>
              <a:rPr lang="en-US" baseline="0" dirty="0" smtClean="0"/>
              <a:t> you are actually in a map and trying to do something.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screens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Gold:</a:t>
            </a:r>
            <a:r>
              <a:rPr lang="en-US" baseline="0" dirty="0" smtClean="0"/>
              <a:t> </a:t>
            </a:r>
          </a:p>
          <a:p>
            <a:r>
              <a:rPr lang="en-US" dirty="0" smtClean="0"/>
              <a:t>Boiler plate: legal documents where</a:t>
            </a:r>
            <a:r>
              <a:rPr lang="en-US" baseline="0" dirty="0" smtClean="0"/>
              <a:t> you fill in the blank</a:t>
            </a:r>
          </a:p>
          <a:p>
            <a:r>
              <a:rPr lang="en-US" dirty="0" smtClean="0"/>
              <a:t>Wizard that asks questions to help user flush out their ideas</a:t>
            </a:r>
          </a:p>
          <a:p>
            <a:r>
              <a:rPr lang="en-US" baseline="0" dirty="0" smtClean="0"/>
              <a:t>Users need some guidance when starting a new map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screens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screens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screens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screens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screens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screens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screens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screens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Major</a:t>
            </a:r>
            <a:r>
              <a:rPr lang="en-US" baseline="0" dirty="0" smtClean="0"/>
              <a:t> issues cannot be captured in screenshots.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screens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10.</a:t>
            </a:r>
            <a:r>
              <a:rPr lang="en-US" baseline="0" dirty="0" smtClean="0"/>
              <a:t> Map sharing limit, content creation restrictions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Messaging</a:t>
            </a:r>
            <a:r>
              <a:rPr lang="en-US" baseline="0" dirty="0" smtClean="0"/>
              <a:t> for co-editing: e.g. announce when someone joins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screens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screens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Issues:</a:t>
            </a:r>
            <a:endParaRPr lang="en-US" baseline="0" dirty="0" smtClean="0"/>
          </a:p>
          <a:p>
            <a:pPr>
              <a:buFontTx/>
              <a:buChar char="-"/>
            </a:pPr>
            <a:r>
              <a:rPr lang="en-US" baseline="0" dirty="0" smtClean="0"/>
              <a:t> Font, colors, </a:t>
            </a:r>
            <a:r>
              <a:rPr lang="en-US" baseline="0" dirty="0" smtClean="0"/>
              <a:t>(markers,) </a:t>
            </a:r>
            <a:r>
              <a:rPr lang="en-US" baseline="0" dirty="0" smtClean="0"/>
              <a:t>line colors are not supported. </a:t>
            </a:r>
            <a:r>
              <a:rPr lang="en-US" baseline="0" dirty="0" smtClean="0"/>
              <a:t>(e.g</a:t>
            </a:r>
            <a:r>
              <a:rPr lang="en-US" baseline="0" dirty="0" smtClean="0"/>
              <a:t>. Markers such as progress indicator does not </a:t>
            </a:r>
            <a:r>
              <a:rPr lang="en-US" baseline="0" dirty="0" smtClean="0"/>
              <a:t>appear)</a:t>
            </a:r>
            <a:endParaRPr lang="en-US" baseline="0" dirty="0" smtClean="0"/>
          </a:p>
          <a:p>
            <a:pPr>
              <a:buFontTx/>
              <a:buChar char="-"/>
            </a:pPr>
            <a:r>
              <a:rPr lang="en-US" baseline="0" dirty="0" smtClean="0"/>
              <a:t> Picture placement is inverted </a:t>
            </a:r>
            <a:r>
              <a:rPr lang="en-US" baseline="0" dirty="0" smtClean="0">
                <a:sym typeface="Wingdings" pitchFamily="2" charset="2"/>
              </a:rPr>
              <a:t> this is no longer a problem in some cases…</a:t>
            </a:r>
            <a:endParaRPr lang="en-US" baseline="0" dirty="0" smtClean="0"/>
          </a:p>
          <a:p>
            <a:pPr>
              <a:buFontTx/>
              <a:buNone/>
            </a:pPr>
            <a:r>
              <a:rPr lang="en-US" baseline="0" dirty="0" smtClean="0"/>
              <a:t>- Can’t have floating topics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Issues:</a:t>
            </a:r>
            <a:endParaRPr lang="en-US" baseline="0" dirty="0" smtClean="0"/>
          </a:p>
          <a:p>
            <a:pPr>
              <a:buFontTx/>
              <a:buChar char="-"/>
            </a:pPr>
            <a:r>
              <a:rPr lang="en-US" baseline="0" dirty="0" smtClean="0"/>
              <a:t> Font, </a:t>
            </a:r>
            <a:r>
              <a:rPr lang="en-US" baseline="0" dirty="0" smtClean="0"/>
              <a:t>(colors, some) markers</a:t>
            </a:r>
            <a:r>
              <a:rPr lang="en-US" baseline="0" dirty="0" smtClean="0"/>
              <a:t>, line colors are not supported. e.g. Markers such as progress indicator does not appear</a:t>
            </a:r>
          </a:p>
          <a:p>
            <a:pPr>
              <a:buFontTx/>
              <a:buChar char="-"/>
            </a:pPr>
            <a:r>
              <a:rPr lang="en-US" baseline="0" dirty="0" smtClean="0"/>
              <a:t> Picture placement is inverted </a:t>
            </a:r>
            <a:r>
              <a:rPr lang="en-US" baseline="0" dirty="0" smtClean="0">
                <a:sym typeface="Wingdings" pitchFamily="2" charset="2"/>
              </a:rPr>
              <a:t> this is no longer a problem in some cases…</a:t>
            </a:r>
            <a:endParaRPr lang="en-US" baseline="0" dirty="0" smtClean="0"/>
          </a:p>
          <a:p>
            <a:pPr>
              <a:buFontTx/>
              <a:buNone/>
            </a:pPr>
            <a:r>
              <a:rPr lang="en-US" baseline="0" dirty="0" smtClean="0"/>
              <a:t>- Can’t have floating topics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screens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screens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Issues:</a:t>
            </a:r>
            <a:endParaRPr lang="en-US" baseline="0" dirty="0" smtClean="0"/>
          </a:p>
          <a:p>
            <a:pPr>
              <a:buFontTx/>
              <a:buChar char="-"/>
            </a:pPr>
            <a:r>
              <a:rPr lang="en-US" baseline="0" dirty="0" smtClean="0"/>
              <a:t> Font, colors, </a:t>
            </a:r>
            <a:r>
              <a:rPr lang="en-US" baseline="0" dirty="0" smtClean="0"/>
              <a:t>(markers,) </a:t>
            </a:r>
            <a:r>
              <a:rPr lang="en-US" baseline="0" dirty="0" smtClean="0"/>
              <a:t>line colors are not supported. </a:t>
            </a:r>
            <a:r>
              <a:rPr lang="en-US" baseline="0" dirty="0" smtClean="0"/>
              <a:t>(e.g</a:t>
            </a:r>
            <a:r>
              <a:rPr lang="en-US" baseline="0" dirty="0" smtClean="0"/>
              <a:t>. Markers such as progress indicator does </a:t>
            </a:r>
            <a:r>
              <a:rPr lang="en-US" baseline="0" smtClean="0"/>
              <a:t>not </a:t>
            </a:r>
            <a:r>
              <a:rPr lang="en-US" baseline="0" smtClean="0"/>
              <a:t>appear)</a:t>
            </a:r>
            <a:endParaRPr lang="en-US" baseline="0" dirty="0" smtClean="0"/>
          </a:p>
          <a:p>
            <a:pPr>
              <a:buFontTx/>
              <a:buChar char="-"/>
            </a:pPr>
            <a:r>
              <a:rPr lang="en-US" baseline="0" dirty="0" smtClean="0"/>
              <a:t> Picture placement is inverted </a:t>
            </a:r>
            <a:r>
              <a:rPr lang="en-US" baseline="0" dirty="0" smtClean="0">
                <a:sym typeface="Wingdings" pitchFamily="2" charset="2"/>
              </a:rPr>
              <a:t> this is no longer a problem in some cases…</a:t>
            </a:r>
            <a:endParaRPr lang="en-US" baseline="0" dirty="0" smtClean="0"/>
          </a:p>
          <a:p>
            <a:pPr>
              <a:buFontTx/>
              <a:buNone/>
            </a:pPr>
            <a:r>
              <a:rPr lang="en-US" baseline="0" dirty="0" smtClean="0"/>
              <a:t>- Can’t have floating topics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Issues:</a:t>
            </a:r>
            <a:endParaRPr lang="en-US" baseline="0" dirty="0" smtClean="0"/>
          </a:p>
          <a:p>
            <a:pPr>
              <a:buFontTx/>
              <a:buChar char="-"/>
            </a:pPr>
            <a:r>
              <a:rPr lang="en-US" baseline="0" dirty="0" smtClean="0"/>
              <a:t> Font, (</a:t>
            </a:r>
            <a:r>
              <a:rPr lang="en-US" baseline="0" dirty="0" smtClean="0"/>
              <a:t>colors, some</a:t>
            </a:r>
            <a:r>
              <a:rPr lang="en-US" baseline="0" dirty="0" smtClean="0"/>
              <a:t>) markers, line colors are not supported. e.g. Markers such as progress indicator does not appear</a:t>
            </a:r>
          </a:p>
          <a:p>
            <a:pPr>
              <a:buFontTx/>
              <a:buChar char="-"/>
            </a:pPr>
            <a:r>
              <a:rPr lang="en-US" baseline="0" dirty="0" smtClean="0"/>
              <a:t> Picture placement is inverted </a:t>
            </a:r>
            <a:r>
              <a:rPr lang="en-US" baseline="0" dirty="0" smtClean="0">
                <a:sym typeface="Wingdings" pitchFamily="2" charset="2"/>
              </a:rPr>
              <a:t> this is no longer a problem in some cases…</a:t>
            </a:r>
            <a:endParaRPr lang="en-US" baseline="0" dirty="0" smtClean="0"/>
          </a:p>
          <a:p>
            <a:pPr>
              <a:buFontTx/>
              <a:buNone/>
            </a:pPr>
            <a:r>
              <a:rPr lang="en-US" baseline="0" dirty="0" smtClean="0"/>
              <a:t>- Can’t have floating topics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smtClean="0"/>
              <a:t>This is a bigger issue because of our “anytime, anywhere, single Mindjet” story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Autosave</a:t>
            </a:r>
            <a:r>
              <a:rPr lang="en-US" baseline="0" dirty="0" smtClean="0"/>
              <a:t> in this context means adding </a:t>
            </a:r>
            <a:r>
              <a:rPr lang="en-US" baseline="0" dirty="0" err="1" smtClean="0"/>
              <a:t>autosave</a:t>
            </a:r>
            <a:r>
              <a:rPr lang="en-US" baseline="0" dirty="0" smtClean="0"/>
              <a:t> indicators to the desktop. In the slide on Map Creation, we only talk about it for the web.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7FA06-ADA7-4011-B73F-104B1F41EA14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D0BA5-379E-4B24-ACCF-E7191A13F46C}" type="datetimeFigureOut">
              <a:rPr lang="en-US" smtClean="0"/>
              <a:pPr/>
              <a:t>1/8/2013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600D2-A118-4DE7-84EA-68BA4836CE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D0BA5-379E-4B24-ACCF-E7191A13F46C}" type="datetimeFigureOut">
              <a:rPr lang="en-US" smtClean="0"/>
              <a:pPr/>
              <a:t>1/8/2013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600D2-A118-4DE7-84EA-68BA4836CE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D0BA5-379E-4B24-ACCF-E7191A13F46C}" type="datetimeFigureOut">
              <a:rPr lang="en-US" smtClean="0"/>
              <a:pPr/>
              <a:t>1/8/2013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600D2-A118-4DE7-84EA-68BA4836CE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D0BA5-379E-4B24-ACCF-E7191A13F46C}" type="datetimeFigureOut">
              <a:rPr lang="en-US" smtClean="0"/>
              <a:pPr/>
              <a:t>1/8/2013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600D2-A118-4DE7-84EA-68BA4836CE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D0BA5-379E-4B24-ACCF-E7191A13F46C}" type="datetimeFigureOut">
              <a:rPr lang="en-US" smtClean="0"/>
              <a:pPr/>
              <a:t>1/8/2013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600D2-A118-4DE7-84EA-68BA4836CE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D0BA5-379E-4B24-ACCF-E7191A13F46C}" type="datetimeFigureOut">
              <a:rPr lang="en-US" smtClean="0"/>
              <a:pPr/>
              <a:t>1/8/2013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600D2-A118-4DE7-84EA-68BA4836CE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D0BA5-379E-4B24-ACCF-E7191A13F46C}" type="datetimeFigureOut">
              <a:rPr lang="en-US" smtClean="0"/>
              <a:pPr/>
              <a:t>1/8/2013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600D2-A118-4DE7-84EA-68BA4836CE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D0BA5-379E-4B24-ACCF-E7191A13F46C}" type="datetimeFigureOut">
              <a:rPr lang="en-US" smtClean="0"/>
              <a:pPr/>
              <a:t>1/8/2013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600D2-A118-4DE7-84EA-68BA4836CE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D0BA5-379E-4B24-ACCF-E7191A13F46C}" type="datetimeFigureOut">
              <a:rPr lang="en-US" smtClean="0"/>
              <a:pPr/>
              <a:t>1/8/2013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600D2-A118-4DE7-84EA-68BA4836CE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D0BA5-379E-4B24-ACCF-E7191A13F46C}" type="datetimeFigureOut">
              <a:rPr lang="en-US" smtClean="0"/>
              <a:pPr/>
              <a:t>1/8/2013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600D2-A118-4DE7-84EA-68BA4836CE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D0BA5-379E-4B24-ACCF-E7191A13F46C}" type="datetimeFigureOut">
              <a:rPr lang="en-US" smtClean="0"/>
              <a:pPr/>
              <a:t>1/8/2013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600D2-A118-4DE7-84EA-68BA4836CE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D0BA5-379E-4B24-ACCF-E7191A13F46C}" type="datetimeFigureOut">
              <a:rPr lang="en-US" smtClean="0"/>
              <a:pPr/>
              <a:t>1/8/2013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600D2-A118-4DE7-84EA-68BA4836CE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54102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Heuristic Evaluation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4800" b="1" dirty="0" smtClean="0"/>
              <a:t>Mindjet map app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</a:rPr>
              <a:t>Draft </a:t>
            </a:r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</a:rPr>
              <a:t>1.8.2013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200" dirty="0" smtClean="0"/>
              <a:t>Vicki Huynh, Jaime Guerrero, Phil Balagtas, Marie-Blanche Panthou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/>
          <a:lstStyle/>
          <a:p>
            <a:r>
              <a:rPr lang="en-US" b="1" dirty="0"/>
              <a:t>Methodology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>
            <a:normAutofit fontScale="550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Evaluated Mindjet web mapping app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based on user-centered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design best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practices, evaluation criteria and rating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scales</a:t>
            </a:r>
          </a:p>
          <a:p>
            <a:pPr algn="l"/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onducted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holistic cognitive walkthrough on task flows for: 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map creation</a:t>
            </a:r>
          </a:p>
          <a:p>
            <a:pPr lvl="1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map editing &amp; topic manipulation</a:t>
            </a:r>
          </a:p>
          <a:p>
            <a:pPr lvl="1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file management</a:t>
            </a:r>
          </a:p>
          <a:p>
            <a:pPr lvl="1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sharing &amp; co-editing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lvl="1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integration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en-US" dirty="0" smtClean="0"/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Aggregated usability test results from Wildcat Beta &amp; Connect 1.0 usability studies</a:t>
            </a:r>
          </a:p>
          <a:p>
            <a:pPr algn="l"/>
            <a:endParaRPr lang="en-US" dirty="0"/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Created recommendations for next steps in design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/>
              <a:t>Evaluation Criteria &amp; Rating Scale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295400"/>
            <a:ext cx="7010400" cy="533400"/>
          </a:xfrm>
        </p:spPr>
        <p:txBody>
          <a:bodyPr>
            <a:normAutofit fontScale="55000" lnSpcReduction="20000"/>
          </a:bodyPr>
          <a:lstStyle/>
          <a:p>
            <a:r>
              <a:rPr lang="en-US" sz="2200" b="1" dirty="0" err="1"/>
              <a:t>Weinschenk</a:t>
            </a:r>
            <a:r>
              <a:rPr lang="en-US" sz="2200" b="1" dirty="0"/>
              <a:t> and Barker classification</a:t>
            </a:r>
          </a:p>
          <a:p>
            <a:r>
              <a:rPr lang="en-US" sz="1500" dirty="0" smtClean="0"/>
              <a:t>Susan </a:t>
            </a:r>
            <a:r>
              <a:rPr lang="en-US" sz="1500" dirty="0" err="1" smtClean="0"/>
              <a:t>Weinschenk</a:t>
            </a:r>
            <a:r>
              <a:rPr lang="en-US" sz="1500" dirty="0" smtClean="0"/>
              <a:t>, Ph.D. in Psychology, and Dean Barker, Software Engineer, </a:t>
            </a:r>
          </a:p>
          <a:p>
            <a:r>
              <a:rPr lang="en-US" sz="1500" dirty="0" smtClean="0"/>
              <a:t>developed a series of classifications based on human factors and a holistic approach to the heuristic evaluations.</a:t>
            </a:r>
            <a:endParaRPr lang="en-US" sz="15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066800" y="2057400"/>
            <a:ext cx="3200400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1200" b="1" dirty="0">
                <a:solidFill>
                  <a:schemeClr val="accent6">
                    <a:lumMod val="75000"/>
                  </a:schemeClr>
                </a:solidFill>
              </a:rPr>
              <a:t>USER </a:t>
            </a:r>
            <a:r>
              <a:rPr lang="en-US" sz="1200" b="1" dirty="0" smtClean="0">
                <a:solidFill>
                  <a:schemeClr val="accent6">
                    <a:lumMod val="75000"/>
                  </a:schemeClr>
                </a:solidFill>
              </a:rPr>
              <a:t>CONTROL</a:t>
            </a:r>
          </a:p>
          <a:p>
            <a:endParaRPr lang="en-US" sz="800" b="1" dirty="0"/>
          </a:p>
          <a:p>
            <a:r>
              <a:rPr lang="en-US" sz="1000" b="1" dirty="0"/>
              <a:t>User Control: </a:t>
            </a:r>
            <a:r>
              <a:rPr lang="en-US" sz="1000" dirty="0"/>
              <a:t>The interface will allow the user to perceive </a:t>
            </a:r>
            <a:r>
              <a:rPr lang="en-US" sz="1000" dirty="0" smtClean="0"/>
              <a:t>that they </a:t>
            </a:r>
            <a:r>
              <a:rPr lang="en-US" sz="1000" dirty="0"/>
              <a:t>are in control and will allow appropriate control</a:t>
            </a:r>
            <a:r>
              <a:rPr lang="en-US" sz="1000" dirty="0" smtClean="0"/>
              <a:t>.</a:t>
            </a:r>
          </a:p>
          <a:p>
            <a:endParaRPr lang="en-US" sz="800" dirty="0"/>
          </a:p>
          <a:p>
            <a:r>
              <a:rPr lang="en-US" sz="1000" b="1" dirty="0"/>
              <a:t>Forgiveness: </a:t>
            </a:r>
            <a:r>
              <a:rPr lang="en-US" sz="1000" dirty="0"/>
              <a:t>The interface will make actions recoverable.</a:t>
            </a:r>
          </a:p>
          <a:p>
            <a:endParaRPr lang="en-US" sz="800" dirty="0" smtClean="0"/>
          </a:p>
          <a:p>
            <a:r>
              <a:rPr lang="en-US" sz="1000" b="1" dirty="0" smtClean="0"/>
              <a:t>Predictability</a:t>
            </a:r>
            <a:r>
              <a:rPr lang="en-US" sz="1000" b="1" dirty="0"/>
              <a:t>: </a:t>
            </a:r>
            <a:r>
              <a:rPr lang="en-US" sz="1000" dirty="0"/>
              <a:t>The interface will behave in a manner such </a:t>
            </a:r>
            <a:r>
              <a:rPr lang="en-US" sz="1000" dirty="0" smtClean="0"/>
              <a:t>that users </a:t>
            </a:r>
            <a:r>
              <a:rPr lang="en-US" sz="1000" dirty="0"/>
              <a:t>can accurately predict what will happen next.</a:t>
            </a:r>
            <a:endParaRPr kumimoji="0" lang="en-US" sz="10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876800" y="2057400"/>
            <a:ext cx="3200400" cy="1981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1200" b="1" dirty="0">
                <a:solidFill>
                  <a:schemeClr val="accent6">
                    <a:lumMod val="75000"/>
                  </a:schemeClr>
                </a:solidFill>
              </a:rPr>
              <a:t>LEARNABILITY</a:t>
            </a:r>
          </a:p>
          <a:p>
            <a:endParaRPr lang="en-US" sz="800" b="1" dirty="0"/>
          </a:p>
          <a:p>
            <a:r>
              <a:rPr lang="en-US" sz="1000" b="1" dirty="0"/>
              <a:t>Human Limitations: </a:t>
            </a:r>
            <a:r>
              <a:rPr lang="en-US" sz="1000" dirty="0"/>
              <a:t>The interface will not overload the </a:t>
            </a:r>
            <a:r>
              <a:rPr lang="en-US" sz="1000" dirty="0" smtClean="0"/>
              <a:t>user’s cognitive</a:t>
            </a:r>
            <a:r>
              <a:rPr lang="en-US" sz="1000" dirty="0"/>
              <a:t>, visual, auditory, tactile, or motor limits.</a:t>
            </a:r>
          </a:p>
          <a:p>
            <a:endParaRPr lang="en-US" sz="800" b="1" dirty="0" smtClean="0"/>
          </a:p>
          <a:p>
            <a:r>
              <a:rPr lang="en-US" sz="1000" b="1" dirty="0" smtClean="0"/>
              <a:t>Consistency: </a:t>
            </a:r>
            <a:r>
              <a:rPr lang="en-US" sz="1000" dirty="0" smtClean="0"/>
              <a:t>The interface will be consistent.</a:t>
            </a:r>
          </a:p>
          <a:p>
            <a:endParaRPr lang="en-US" sz="800" b="1" dirty="0" smtClean="0"/>
          </a:p>
          <a:p>
            <a:r>
              <a:rPr lang="en-US" sz="1000" b="1" dirty="0" smtClean="0"/>
              <a:t>Flexibility</a:t>
            </a:r>
            <a:r>
              <a:rPr lang="en-US" sz="1000" b="1" dirty="0"/>
              <a:t>: </a:t>
            </a:r>
            <a:r>
              <a:rPr lang="en-US" sz="1000" dirty="0"/>
              <a:t>The interface will allow the user to adjust the </a:t>
            </a:r>
            <a:r>
              <a:rPr lang="en-US" sz="1000" dirty="0" smtClean="0"/>
              <a:t>design for </a:t>
            </a:r>
            <a:r>
              <a:rPr lang="en-US" sz="1000" dirty="0"/>
              <a:t>custom use.</a:t>
            </a:r>
          </a:p>
          <a:p>
            <a:endParaRPr lang="en-US" sz="800" b="1" dirty="0" smtClean="0"/>
          </a:p>
          <a:p>
            <a:r>
              <a:rPr lang="en-US" sz="1000" b="1" dirty="0" smtClean="0"/>
              <a:t>Technical Clarity:</a:t>
            </a:r>
            <a:r>
              <a:rPr lang="en-US" sz="1000" dirty="0" smtClean="0"/>
              <a:t> The interface will have the highest possible fidelity.</a:t>
            </a:r>
            <a:endParaRPr kumimoji="0" lang="en-US" sz="10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66800" y="4191000"/>
            <a:ext cx="3200400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1200" b="1" dirty="0" smtClean="0">
                <a:solidFill>
                  <a:schemeClr val="accent6">
                    <a:lumMod val="75000"/>
                  </a:schemeClr>
                </a:solidFill>
              </a:rPr>
              <a:t>FEEDBACK</a:t>
            </a:r>
          </a:p>
          <a:p>
            <a:endParaRPr lang="en-US" sz="8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1000" b="1" dirty="0"/>
              <a:t>Responsiveness: </a:t>
            </a:r>
            <a:r>
              <a:rPr lang="en-US" sz="1000" dirty="0"/>
              <a:t>The interface will inform users about </a:t>
            </a:r>
            <a:r>
              <a:rPr lang="en-US" sz="1000" dirty="0" smtClean="0"/>
              <a:t>the results </a:t>
            </a:r>
            <a:r>
              <a:rPr lang="en-US" sz="1000" dirty="0"/>
              <a:t>of their actions and the interface’s status</a:t>
            </a:r>
            <a:r>
              <a:rPr lang="en-US" sz="1000" dirty="0" smtClean="0"/>
              <a:t>.</a:t>
            </a:r>
          </a:p>
          <a:p>
            <a:endParaRPr lang="en-US" sz="800" dirty="0"/>
          </a:p>
          <a:p>
            <a:r>
              <a:rPr lang="en-US" sz="1000" b="1" dirty="0"/>
              <a:t>Accuracy: </a:t>
            </a:r>
            <a:r>
              <a:rPr lang="en-US" sz="1000" dirty="0"/>
              <a:t>The interface will be free from errors</a:t>
            </a:r>
            <a:endParaRPr kumimoji="0" lang="en-US" sz="10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4876800" y="4191000"/>
            <a:ext cx="3200400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1200" b="1" dirty="0">
                <a:solidFill>
                  <a:schemeClr val="accent6">
                    <a:lumMod val="75000"/>
                  </a:schemeClr>
                </a:solidFill>
              </a:rPr>
              <a:t>AESTHETIC</a:t>
            </a:r>
            <a:r>
              <a:rPr lang="en-US" sz="1200" b="1" dirty="0"/>
              <a:t> </a:t>
            </a:r>
            <a:r>
              <a:rPr lang="en-US" sz="1200" b="1" dirty="0">
                <a:solidFill>
                  <a:schemeClr val="accent6">
                    <a:lumMod val="75000"/>
                  </a:schemeClr>
                </a:solidFill>
              </a:rPr>
              <a:t>INTEGRITY</a:t>
            </a:r>
          </a:p>
          <a:p>
            <a:endParaRPr lang="en-US" sz="1000" b="1" dirty="0" smtClean="0"/>
          </a:p>
          <a:p>
            <a:r>
              <a:rPr lang="en-US" sz="1000" b="1" dirty="0" smtClean="0"/>
              <a:t>Aesthetic </a:t>
            </a:r>
            <a:r>
              <a:rPr lang="en-US" sz="1000" b="1" dirty="0"/>
              <a:t>Integrity: </a:t>
            </a:r>
            <a:r>
              <a:rPr lang="en-US" sz="1000" dirty="0"/>
              <a:t>The interface will have an attractive and </a:t>
            </a:r>
            <a:r>
              <a:rPr lang="en-US" sz="1000" dirty="0" smtClean="0"/>
              <a:t>appropriate design.</a:t>
            </a:r>
          </a:p>
          <a:p>
            <a:endParaRPr lang="en-US" sz="1000" dirty="0"/>
          </a:p>
          <a:p>
            <a:r>
              <a:rPr lang="en-US" sz="1000" b="1" dirty="0"/>
              <a:t>Simplicity: </a:t>
            </a:r>
            <a:r>
              <a:rPr lang="en-US" sz="1000" dirty="0"/>
              <a:t>The interface will present elements simply.</a:t>
            </a:r>
            <a:endParaRPr kumimoji="0" lang="en-US" sz="10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19050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143000" y="53340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162397" y="5655425"/>
            <a:ext cx="533400" cy="533400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1676400" y="5638800"/>
            <a:ext cx="1676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r>
              <a:rPr lang="en-US" sz="1100" b="1" dirty="0"/>
              <a:t>Major usability problem</a:t>
            </a:r>
          </a:p>
          <a:p>
            <a:r>
              <a:rPr lang="en-US" sz="1100" dirty="0"/>
              <a:t>imperative to fix this before</a:t>
            </a:r>
          </a:p>
          <a:p>
            <a:r>
              <a:rPr lang="en-US" sz="1100" dirty="0"/>
              <a:t>product can be released</a:t>
            </a:r>
            <a:endParaRPr kumimoji="0" lang="en-US" sz="15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05200" y="5638800"/>
            <a:ext cx="533400" cy="533400"/>
          </a:xfrm>
          <a:prstGeom prst="rect">
            <a:avLst/>
          </a:prstGeom>
          <a:solidFill>
            <a:srgbClr val="FFFF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4038600" y="5622175"/>
            <a:ext cx="1752600" cy="609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r>
              <a:rPr lang="en-US" sz="1100" b="1" dirty="0"/>
              <a:t>Minor usability problem</a:t>
            </a:r>
          </a:p>
          <a:p>
            <a:r>
              <a:rPr lang="en-US" sz="1100" dirty="0"/>
              <a:t>improve product quality but</a:t>
            </a:r>
          </a:p>
          <a:p>
            <a:r>
              <a:rPr lang="en-US" sz="1100" dirty="0"/>
              <a:t>can prioritize under bug fixes</a:t>
            </a:r>
            <a:endParaRPr kumimoji="0" lang="en-US" sz="15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867400" y="5638800"/>
            <a:ext cx="533400" cy="533400"/>
          </a:xfrm>
          <a:prstGeom prst="rect">
            <a:avLst/>
          </a:prstGeom>
          <a:solidFill>
            <a:srgbClr val="00B050"/>
          </a:solidFill>
          <a:ln>
            <a:solidFill>
              <a:srgbClr val="33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6400800" y="5622175"/>
            <a:ext cx="1676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000" b="1" dirty="0" smtClean="0"/>
              <a:t>No </a:t>
            </a:r>
            <a:r>
              <a:rPr lang="en-US" sz="1000" b="1" dirty="0"/>
              <a:t>usability </a:t>
            </a:r>
            <a:r>
              <a:rPr lang="en-US" sz="1000" b="1" dirty="0" smtClean="0"/>
              <a:t>problem</a:t>
            </a:r>
          </a:p>
          <a:p>
            <a:r>
              <a:rPr lang="en-US" sz="1000" dirty="0" smtClean="0"/>
              <a:t> </a:t>
            </a:r>
          </a:p>
          <a:p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Map Creation</a:t>
            </a:r>
            <a:endParaRPr lang="en-US" sz="4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r="37113"/>
          <a:stretch>
            <a:fillRect/>
          </a:stretch>
        </p:blipFill>
        <p:spPr bwMode="auto">
          <a:xfrm>
            <a:off x="152400" y="1524000"/>
            <a:ext cx="3352800" cy="1437947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 r="24553" b="67119"/>
          <a:stretch>
            <a:fillRect/>
          </a:stretch>
        </p:blipFill>
        <p:spPr bwMode="auto">
          <a:xfrm>
            <a:off x="533400" y="2590800"/>
            <a:ext cx="3352800" cy="10668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/>
          <a:srcRect r="26612" b="35025"/>
          <a:stretch>
            <a:fillRect/>
          </a:stretch>
        </p:blipFill>
        <p:spPr bwMode="auto">
          <a:xfrm>
            <a:off x="533400" y="5257800"/>
            <a:ext cx="8458200" cy="12192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 t="244" r="149"/>
          <a:stretch>
            <a:fillRect/>
          </a:stretch>
        </p:blipFill>
        <p:spPr bwMode="auto">
          <a:xfrm>
            <a:off x="3657601" y="1812174"/>
            <a:ext cx="5326036" cy="3260459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cxnSp>
        <p:nvCxnSpPr>
          <p:cNvPr id="19" name="Straight Arrow Connector 18"/>
          <p:cNvCxnSpPr/>
          <p:nvPr/>
        </p:nvCxnSpPr>
        <p:spPr>
          <a:xfrm>
            <a:off x="990600" y="2133600"/>
            <a:ext cx="2743200" cy="83820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1828800" y="2971800"/>
            <a:ext cx="1905000" cy="26670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7543800" y="4724400"/>
            <a:ext cx="0" cy="76200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18636" y="2124074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339966"/>
                </a:solidFill>
              </a:rPr>
              <a:t>1.</a:t>
            </a:r>
            <a:endParaRPr lang="en-US" sz="1600" b="1" dirty="0">
              <a:solidFill>
                <a:srgbClr val="339966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8636" y="3048000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339966"/>
                </a:solidFill>
              </a:rPr>
              <a:t>1.</a:t>
            </a:r>
            <a:endParaRPr lang="en-US" sz="1600" b="1" dirty="0">
              <a:solidFill>
                <a:srgbClr val="339966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631962" y="2819400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2.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66236" y="5706762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3.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33400" y="5486400"/>
            <a:ext cx="8458200" cy="9906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85800" y="1814511"/>
            <a:ext cx="304800" cy="533400"/>
          </a:xfrm>
          <a:prstGeom prst="rect">
            <a:avLst/>
          </a:prstGeom>
          <a:solidFill>
            <a:srgbClr val="339966">
              <a:alpha val="30000"/>
            </a:srgbClr>
          </a:solidFill>
          <a:ln>
            <a:solidFill>
              <a:srgbClr val="33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9966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5800" y="3048000"/>
            <a:ext cx="1143000" cy="304800"/>
          </a:xfrm>
          <a:prstGeom prst="rect">
            <a:avLst/>
          </a:prstGeom>
          <a:solidFill>
            <a:srgbClr val="339966">
              <a:alpha val="30000"/>
            </a:srgbClr>
          </a:solidFill>
          <a:ln>
            <a:solidFill>
              <a:srgbClr val="33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886200" y="2743200"/>
            <a:ext cx="838200" cy="3048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Map Creation</a:t>
            </a:r>
            <a:endParaRPr lang="en-US" sz="4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/>
          <a:srcRect l="-2016"/>
          <a:stretch>
            <a:fillRect/>
          </a:stretch>
        </p:blipFill>
        <p:spPr bwMode="auto">
          <a:xfrm>
            <a:off x="5122492" y="2768838"/>
            <a:ext cx="3857153" cy="3619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2895600" y="1422592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4.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181600" y="2743200"/>
            <a:ext cx="3810000" cy="36576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71310" y="1524000"/>
            <a:ext cx="3138096" cy="1676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" name="Rectangle 38"/>
          <p:cNvSpPr/>
          <p:nvPr/>
        </p:nvSpPr>
        <p:spPr>
          <a:xfrm>
            <a:off x="3171310" y="1524000"/>
            <a:ext cx="3124200" cy="16764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552" y="2301628"/>
            <a:ext cx="2339048" cy="310857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42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1" y="4343400"/>
            <a:ext cx="5524499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3" name="Rectangle 42"/>
          <p:cNvSpPr/>
          <p:nvPr/>
        </p:nvSpPr>
        <p:spPr>
          <a:xfrm>
            <a:off x="533400" y="4357687"/>
            <a:ext cx="5524499" cy="23622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533400" y="3139828"/>
            <a:ext cx="2362200" cy="7620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257690" y="3030908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5.</a:t>
            </a:r>
            <a:endParaRPr lang="en-US" sz="1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Map Creation</a:t>
            </a:r>
            <a:endParaRPr lang="en-US" sz="40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505200" y="2590800"/>
            <a:ext cx="5105400" cy="3200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  Creating new map is discoverable</a:t>
            </a:r>
            <a:br>
              <a:rPr lang="en-US" sz="1200" dirty="0" smtClean="0"/>
            </a:br>
            <a:endParaRPr lang="en-US" sz="12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  Blank Map option in New Map dialog does not look like a template  </a:t>
            </a:r>
            <a:br>
              <a:rPr lang="en-US" sz="1200" dirty="0" smtClean="0"/>
            </a:br>
            <a:r>
              <a:rPr lang="en-US" sz="1200" dirty="0" smtClean="0"/>
              <a:t>  (no visual representation)</a:t>
            </a:r>
            <a:br>
              <a:rPr lang="en-US" sz="1200" dirty="0" smtClean="0"/>
            </a:br>
            <a:endParaRPr lang="en-US" sz="12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  *Ribbon commands are disabled when map is opened</a:t>
            </a:r>
            <a:br>
              <a:rPr lang="en-US" sz="1200" dirty="0" smtClean="0"/>
            </a:br>
            <a:endParaRPr lang="en-US" sz="12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  * Template content can be overwhelming to new users</a:t>
            </a:r>
            <a:br>
              <a:rPr lang="en-US" sz="1200" dirty="0" smtClean="0"/>
            </a:br>
            <a:endParaRPr lang="en-US" sz="1200" dirty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  * It isn’t clear whether maps need to be saved or are saved automatically</a:t>
            </a: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1200" dirty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Not sure where the map is saving to</a:t>
            </a: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kumimoji="0" lang="en-US" sz="12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User cannot change location where map will be saved to in New Map dialog</a:t>
            </a: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1200" baseline="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Lack of “Save As” is not conventional</a:t>
            </a:r>
            <a:endParaRPr kumimoji="0" 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kumimoji="0" lang="en-US" sz="10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162659" y="2209800"/>
          <a:ext cx="2379452" cy="3586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863"/>
                <a:gridCol w="594863"/>
                <a:gridCol w="594863"/>
                <a:gridCol w="594863"/>
              </a:tblGrid>
              <a:tr h="386164">
                <a:tc gridSpan="4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61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339966"/>
                    </a:solidFill>
                  </a:tcPr>
                </a:tc>
              </a:tr>
              <a:tr h="446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861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339966"/>
                    </a:solidFill>
                  </a:tcPr>
                </a:tc>
              </a:tr>
              <a:tr h="3861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861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339966"/>
                    </a:solidFill>
                  </a:tcPr>
                </a:tc>
              </a:tr>
              <a:tr h="3861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43654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rgbClr val="339966"/>
                    </a:solidFill>
                  </a:tcPr>
                </a:tc>
              </a:tr>
              <a:tr h="3861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rgbClr val="339966"/>
                    </a:solidFill>
                  </a:tcPr>
                </a:tc>
              </a:tr>
            </a:tbl>
          </a:graphicData>
        </a:graphic>
      </p:graphicFrame>
      <p:pic>
        <p:nvPicPr>
          <p:cNvPr id="24" name="Picture 23" descr="iconbar_wtex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1447800"/>
            <a:ext cx="2493487" cy="11480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33800" y="6400800"/>
            <a:ext cx="5181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* Indicates most critical issues for the given area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2658454"/>
            <a:ext cx="152542" cy="152542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42346" y="3022220"/>
            <a:ext cx="152542" cy="152542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3572854"/>
            <a:ext cx="152542" cy="152542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42346" y="3928930"/>
            <a:ext cx="152542" cy="152542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4309930"/>
            <a:ext cx="152542" cy="1525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Recommendations</a:t>
            </a:r>
            <a:endParaRPr lang="en-US" sz="40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505200" y="1676400"/>
            <a:ext cx="4724400" cy="4114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1100" dirty="0" smtClean="0"/>
              <a:t>Add an image for Blank Map so that it is represented in the same manner as the other templates (2)</a:t>
            </a:r>
            <a:br>
              <a:rPr lang="en-US" sz="1100" dirty="0" smtClean="0"/>
            </a:br>
            <a:endParaRPr lang="en-US" sz="1100" dirty="0" smtClean="0"/>
          </a:p>
          <a:p>
            <a:r>
              <a:rPr lang="en-US" sz="1100" dirty="0" smtClean="0"/>
              <a:t>The central topic should be selected by default when a user opens a template (e.g. Blank Map) (3)</a:t>
            </a:r>
            <a:br>
              <a:rPr lang="en-US" sz="1100" dirty="0" smtClean="0"/>
            </a:br>
            <a:endParaRPr lang="en-US" sz="1100" dirty="0" smtClean="0"/>
          </a:p>
          <a:p>
            <a:r>
              <a:rPr lang="en-US" sz="1100" dirty="0" smtClean="0"/>
              <a:t>Show a Save indicator or button persistently and add the current saved state (or last save time) (5)</a:t>
            </a:r>
          </a:p>
          <a:p>
            <a:endParaRPr lang="en-US" sz="1100" dirty="0" smtClean="0">
              <a:solidFill>
                <a:schemeClr val="tx1">
                  <a:tint val="75000"/>
                </a:schemeClr>
              </a:solidFill>
            </a:endParaRPr>
          </a:p>
          <a:p>
            <a:r>
              <a:rPr lang="en-US" sz="1100" dirty="0" smtClean="0"/>
              <a:t>Show path along with file name (6)</a:t>
            </a:r>
          </a:p>
          <a:p>
            <a:endParaRPr lang="en-US" sz="1100" dirty="0" smtClean="0"/>
          </a:p>
          <a:p>
            <a:r>
              <a:rPr lang="en-US" sz="1100" dirty="0" smtClean="0"/>
              <a:t>Label  and improve visual treatment for path where file will be saved (7)</a:t>
            </a:r>
          </a:p>
          <a:p>
            <a:endParaRPr lang="en-US" sz="1100" dirty="0" smtClean="0"/>
          </a:p>
          <a:p>
            <a:r>
              <a:rPr lang="en-US" sz="1100" dirty="0" smtClean="0"/>
              <a:t>Implement Getting Started panel like the one for the desktop app or surface videos buried under Learn More (4)</a:t>
            </a:r>
          </a:p>
          <a:p>
            <a:endParaRPr lang="en-US" sz="800" dirty="0" smtClean="0"/>
          </a:p>
          <a:p>
            <a:r>
              <a:rPr lang="en-US" sz="1100" dirty="0" smtClean="0"/>
              <a:t>Prompt for Save location  on map creation (7)</a:t>
            </a:r>
          </a:p>
          <a:p>
            <a:endParaRPr lang="en-US" sz="1100" dirty="0" smtClean="0"/>
          </a:p>
          <a:p>
            <a:r>
              <a:rPr lang="en-US" sz="1100" dirty="0" smtClean="0"/>
              <a:t>Implement another concept that incrementally suggests content to help the user through map creation (4)</a:t>
            </a:r>
          </a:p>
          <a:p>
            <a:endParaRPr lang="en-US" sz="800" dirty="0" smtClean="0"/>
          </a:p>
          <a:p>
            <a:r>
              <a:rPr lang="en-US" sz="1100" dirty="0" smtClean="0"/>
              <a:t>Add “Save As” as a way  to duplicate or create a new version for a file or don’t follow desktop metaphors that set up incorrect expectations (8)</a:t>
            </a:r>
          </a:p>
          <a:p>
            <a:endParaRPr lang="en-US" sz="1100" dirty="0" smtClean="0"/>
          </a:p>
          <a:p>
            <a:endParaRPr lang="en-US" sz="1100" dirty="0" smtClean="0"/>
          </a:p>
          <a:p>
            <a:endParaRPr lang="en-US" sz="1100" dirty="0" smtClean="0"/>
          </a:p>
          <a:p>
            <a:endParaRPr lang="en-US" sz="1100" noProof="0" dirty="0" smtClean="0"/>
          </a:p>
          <a:p>
            <a:pPr>
              <a:buFont typeface="Arial" pitchFamily="34" charset="0"/>
              <a:buChar char="•"/>
            </a:pPr>
            <a:endParaRPr kumimoji="0" lang="en-US" sz="11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162659" y="1676400"/>
          <a:ext cx="2342541" cy="3886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42541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663300"/>
                          </a:solidFill>
                        </a:rPr>
                        <a:t>Bronze</a:t>
                      </a:r>
                      <a:endParaRPr lang="en-US" sz="1200" dirty="0">
                        <a:solidFill>
                          <a:srgbClr val="663300"/>
                        </a:solidFill>
                      </a:endParaRPr>
                    </a:p>
                  </a:txBody>
                  <a:tcPr>
                    <a:solidFill>
                      <a:srgbClr val="99663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663300"/>
                          </a:solidFill>
                        </a:rPr>
                        <a:t>Bronze</a:t>
                      </a:r>
                    </a:p>
                  </a:txBody>
                  <a:tcPr>
                    <a:solidFill>
                      <a:srgbClr val="99663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663300"/>
                          </a:solidFill>
                        </a:rPr>
                        <a:t>Bronze</a:t>
                      </a:r>
                    </a:p>
                  </a:txBody>
                  <a:tcPr>
                    <a:solidFill>
                      <a:srgbClr val="99663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663300"/>
                          </a:solidFill>
                        </a:rPr>
                        <a:t>Bronze</a:t>
                      </a:r>
                    </a:p>
                  </a:txBody>
                  <a:tcPr>
                    <a:solidFill>
                      <a:srgbClr val="99663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663300"/>
                          </a:solidFill>
                        </a:rPr>
                        <a:t>Bronze </a:t>
                      </a:r>
                    </a:p>
                  </a:txBody>
                  <a:tcPr>
                    <a:solidFill>
                      <a:srgbClr val="99663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B2B2B2"/>
                          </a:solidFill>
                        </a:rPr>
                        <a:t>Silver</a:t>
                      </a:r>
                      <a:endParaRPr lang="en-US" sz="1200" dirty="0">
                        <a:solidFill>
                          <a:srgbClr val="B2B2B2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B2B2B2"/>
                          </a:solidFill>
                        </a:rPr>
                        <a:t>Silver</a:t>
                      </a:r>
                    </a:p>
                  </a:txBody>
                  <a:tcPr>
                    <a:solidFill>
                      <a:srgbClr val="DDDDDD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996633"/>
                          </a:solidFill>
                        </a:rPr>
                        <a:t>Gold</a:t>
                      </a:r>
                      <a:endParaRPr lang="en-US" sz="1200" dirty="0">
                        <a:solidFill>
                          <a:srgbClr val="996633"/>
                        </a:solidFill>
                      </a:endParaRPr>
                    </a:p>
                  </a:txBody>
                  <a:tcPr>
                    <a:solidFill>
                      <a:srgbClr val="CC990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996633"/>
                          </a:solidFill>
                        </a:rPr>
                        <a:t>Gold</a:t>
                      </a:r>
                    </a:p>
                  </a:txBody>
                  <a:tcPr>
                    <a:solidFill>
                      <a:srgbClr val="CC9900"/>
                    </a:solidFill>
                  </a:tcPr>
                </a:tc>
              </a:tr>
            </a:tbl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3505200" y="4657253"/>
            <a:ext cx="4724400" cy="1588"/>
          </a:xfrm>
          <a:prstGeom prst="line">
            <a:avLst/>
          </a:prstGeom>
          <a:ln w="19050">
            <a:solidFill>
              <a:srgbClr val="CC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505200" y="3810000"/>
            <a:ext cx="4724400" cy="1588"/>
          </a:xfrm>
          <a:prstGeom prst="line">
            <a:avLst/>
          </a:prstGeom>
          <a:ln w="19050">
            <a:solidFill>
              <a:srgbClr val="C0C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143000" y="59436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1162397" y="6053050"/>
            <a:ext cx="533400" cy="533400"/>
          </a:xfrm>
          <a:prstGeom prst="rect">
            <a:avLst/>
          </a:prstGeom>
          <a:solidFill>
            <a:srgbClr val="CC9900"/>
          </a:solidFill>
          <a:ln>
            <a:solidFill>
              <a:srgbClr val="CC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1676400" y="6036425"/>
            <a:ext cx="1828800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1050" b="1" dirty="0" smtClean="0"/>
              <a:t>Gold Level</a:t>
            </a:r>
            <a:endParaRPr lang="en-US" sz="1050" b="1" dirty="0"/>
          </a:p>
          <a:p>
            <a:r>
              <a:rPr lang="en-US" sz="1050" dirty="0" smtClean="0"/>
              <a:t>Structural changes involved, long term aspirations</a:t>
            </a:r>
            <a:endParaRPr kumimoji="0" lang="en-US" sz="105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810000" y="6036425"/>
            <a:ext cx="533400" cy="533400"/>
          </a:xfrm>
          <a:prstGeom prst="rect">
            <a:avLst/>
          </a:prstGeom>
          <a:solidFill>
            <a:srgbClr val="DDDDDD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4343400" y="6019800"/>
            <a:ext cx="17526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050" b="1" dirty="0" smtClean="0"/>
              <a:t>Silver Level</a:t>
            </a:r>
            <a:endParaRPr lang="en-US" sz="1050" b="1" dirty="0"/>
          </a:p>
          <a:p>
            <a:r>
              <a:rPr lang="en-US" sz="1050" dirty="0" smtClean="0"/>
              <a:t>More design effort, </a:t>
            </a:r>
          </a:p>
          <a:p>
            <a:r>
              <a:rPr lang="en-US" sz="1050" dirty="0" smtClean="0"/>
              <a:t>bigger improvements</a:t>
            </a:r>
            <a:endParaRPr kumimoji="0" lang="en-US" sz="105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324600" y="6036425"/>
            <a:ext cx="533400" cy="533400"/>
          </a:xfrm>
          <a:prstGeom prst="rect">
            <a:avLst/>
          </a:prstGeom>
          <a:solidFill>
            <a:srgbClr val="996633"/>
          </a:solidFill>
          <a:ln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6858000" y="6019800"/>
            <a:ext cx="1676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050" b="1" dirty="0" smtClean="0"/>
              <a:t>Bronze Level</a:t>
            </a:r>
          </a:p>
          <a:p>
            <a:r>
              <a:rPr lang="en-US" sz="1050" dirty="0" smtClean="0"/>
              <a:t>Low effort, quick wins </a:t>
            </a:r>
          </a:p>
          <a:p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b="57447"/>
          <a:stretch>
            <a:fillRect/>
          </a:stretch>
        </p:blipFill>
        <p:spPr bwMode="auto">
          <a:xfrm>
            <a:off x="152400" y="1524000"/>
            <a:ext cx="8901344" cy="15240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Map Editing &amp; Topic Manipulation</a:t>
            </a:r>
            <a:endParaRPr lang="en-US" sz="4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905000" y="1905000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339966"/>
                </a:solidFill>
              </a:rPr>
              <a:t>2.</a:t>
            </a:r>
            <a:endParaRPr lang="en-US" sz="1600" b="1" dirty="0">
              <a:solidFill>
                <a:srgbClr val="339966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172789" y="1752600"/>
            <a:ext cx="1066800" cy="609600"/>
          </a:xfrm>
          <a:prstGeom prst="rect">
            <a:avLst/>
          </a:prstGeom>
          <a:solidFill>
            <a:srgbClr val="339966">
              <a:alpha val="30000"/>
            </a:srgbClr>
          </a:solidFill>
          <a:ln>
            <a:solidFill>
              <a:srgbClr val="33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39966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267200" y="2514600"/>
            <a:ext cx="4191000" cy="403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/>
          <a:srcRect l="41880"/>
          <a:stretch>
            <a:fillRect/>
          </a:stretch>
        </p:blipFill>
        <p:spPr bwMode="auto">
          <a:xfrm>
            <a:off x="990600" y="2882979"/>
            <a:ext cx="5181600" cy="3594021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3825732" y="4864179"/>
            <a:ext cx="4414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3.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114800" y="4509305"/>
            <a:ext cx="1600200" cy="9906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777732" y="5147846"/>
            <a:ext cx="4414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5.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128711" y="5200652"/>
            <a:ext cx="228600" cy="2286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91384" y="2133600"/>
            <a:ext cx="4414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1.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62000" y="1828800"/>
            <a:ext cx="685800" cy="5334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5" cstate="print"/>
          <a:srcRect l="72881" t="27651"/>
          <a:stretch>
            <a:fillRect/>
          </a:stretch>
        </p:blipFill>
        <p:spPr bwMode="auto">
          <a:xfrm>
            <a:off x="6324600" y="2743200"/>
            <a:ext cx="2453355" cy="2609849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6324600" y="3471446"/>
            <a:ext cx="3693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4.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629400" y="2743200"/>
            <a:ext cx="1919955" cy="21336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Map Editing &amp; Topic Manipulation</a:t>
            </a:r>
            <a:endParaRPr lang="en-US" sz="4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600200"/>
            <a:ext cx="6780213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4191000" y="2404646"/>
            <a:ext cx="3693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6.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495800" y="2514600"/>
            <a:ext cx="3048000" cy="9906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Map Editing &amp; Topic Manipulation</a:t>
            </a:r>
            <a:endParaRPr lang="en-US" sz="40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505200" y="2590800"/>
            <a:ext cx="5029200" cy="3505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  Difference in action for adding a topic or adding a subtopic is not clear</a:t>
            </a: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8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8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  Adding Topic Elements (i.e. link, attachment, note, image) is easy to find and understand</a:t>
            </a:r>
            <a:br>
              <a:rPr lang="en-US" sz="1200" dirty="0" smtClean="0"/>
            </a:br>
            <a:endParaRPr lang="en-US" sz="8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  Adding resource, start date and due date are hidden</a:t>
            </a: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  *Format section header in Task Pane is misleading</a:t>
            </a: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  *0% Progress indicator looks like a radio button</a:t>
            </a:r>
            <a:br>
              <a:rPr lang="en-US" sz="1200" dirty="0" smtClean="0"/>
            </a:br>
            <a:endParaRPr lang="en-US" sz="12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  Affordance of topic destination while dragging </a:t>
            </a: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Delete key does not work on Macs</a:t>
            </a:r>
            <a:br>
              <a:rPr lang="en-US" sz="1200" dirty="0" smtClean="0"/>
            </a:br>
            <a:endParaRPr lang="en-US" sz="12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Shortcuts are hard to find.</a:t>
            </a:r>
            <a:br>
              <a:rPr lang="en-US" sz="1200" dirty="0" smtClean="0"/>
            </a:br>
            <a:r>
              <a:rPr lang="en-US" sz="12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>
              <a:buClr>
                <a:schemeClr val="bg1">
                  <a:lumMod val="65000"/>
                </a:schemeClr>
              </a:buClr>
              <a:buFont typeface="Courier New" pitchFamily="49" charset="0"/>
              <a:buChar char="o"/>
            </a:pPr>
            <a:endParaRPr lang="en-US" sz="1200" dirty="0" smtClean="0"/>
          </a:p>
          <a:p>
            <a:pPr>
              <a:buClr>
                <a:schemeClr val="bg1">
                  <a:lumMod val="65000"/>
                </a:schemeClr>
              </a:buClr>
              <a:buFont typeface="Courier New" pitchFamily="49" charset="0"/>
              <a:buChar char="o"/>
            </a:pPr>
            <a:endParaRPr lang="en-US" sz="1200" dirty="0" smtClean="0"/>
          </a:p>
          <a:p>
            <a:pPr>
              <a:buClr>
                <a:schemeClr val="bg1">
                  <a:lumMod val="65000"/>
                </a:schemeClr>
              </a:buClr>
              <a:buFont typeface="Courier New" pitchFamily="49" charset="0"/>
              <a:buChar char="o"/>
            </a:pPr>
            <a:endParaRPr kumimoji="0" lang="en-US" sz="10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1151236" y="2209800"/>
          <a:ext cx="2387692" cy="3547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6923"/>
                <a:gridCol w="596923"/>
                <a:gridCol w="596923"/>
                <a:gridCol w="596923"/>
              </a:tblGrid>
              <a:tr h="389128">
                <a:tc gridSpan="4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5415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rgbClr val="33996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339966"/>
                    </a:solidFill>
                  </a:tcPr>
                </a:tc>
              </a:tr>
              <a:tr h="3891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891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129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339966"/>
                    </a:solidFill>
                  </a:tcPr>
                </a:tc>
              </a:tr>
              <a:tr h="32816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rgbClr val="339966"/>
                    </a:solidFill>
                  </a:tcPr>
                </a:tc>
              </a:tr>
            </a:tbl>
          </a:graphicData>
        </a:graphic>
      </p:graphicFrame>
      <p:pic>
        <p:nvPicPr>
          <p:cNvPr id="20" name="Picture 19" descr="iconbar_wtex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34035" y="1447800"/>
            <a:ext cx="2493487" cy="11480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33800" y="6400800"/>
            <a:ext cx="5181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* Indicates most critical issues for the given area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2658454"/>
            <a:ext cx="152542" cy="152542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3090730"/>
            <a:ext cx="152542" cy="152542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3581400"/>
            <a:ext cx="152542" cy="152542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42346" y="3945308"/>
            <a:ext cx="152542" cy="152542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42346" y="4309930"/>
            <a:ext cx="152542" cy="152542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42346" y="4665292"/>
            <a:ext cx="152542" cy="1525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Recommendations</a:t>
            </a:r>
            <a:endParaRPr lang="en-US" sz="40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505200" y="1676400"/>
            <a:ext cx="4876800" cy="3429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1100" dirty="0" smtClean="0"/>
              <a:t>Change section label from “Format” to “Relationship Format” (4)</a:t>
            </a:r>
          </a:p>
          <a:p>
            <a:endParaRPr lang="en-US" sz="1100" dirty="0" smtClean="0"/>
          </a:p>
          <a:p>
            <a:r>
              <a:rPr lang="en-US" sz="1100" dirty="0" smtClean="0"/>
              <a:t>Make Delete and Backspace synonymous for topic manipulation and  actually remove topics when pressed on Macs (7)</a:t>
            </a:r>
          </a:p>
          <a:p>
            <a:endParaRPr lang="en-US" sz="1100" dirty="0" smtClean="0"/>
          </a:p>
          <a:p>
            <a:r>
              <a:rPr lang="en-US" sz="1100" dirty="0" smtClean="0"/>
              <a:t>Add existing keyboard shortcuts cues to all commands that apply (in ribbon tooltip, menus, context menu) (8)</a:t>
            </a:r>
          </a:p>
          <a:p>
            <a:endParaRPr lang="en-US" sz="1100" dirty="0" smtClean="0"/>
          </a:p>
          <a:p>
            <a:r>
              <a:rPr lang="en-US" sz="1100" dirty="0" smtClean="0"/>
              <a:t>Improve the  accuracy of the feedback for a dragging topic (6)</a:t>
            </a:r>
          </a:p>
          <a:p>
            <a:endParaRPr lang="en-US" sz="1100" dirty="0" smtClean="0"/>
          </a:p>
          <a:p>
            <a:r>
              <a:rPr lang="en-US" sz="1100" dirty="0" smtClean="0"/>
              <a:t>Allow ribbon  to be customized or rethink how we display Task Info. fields (3) </a:t>
            </a:r>
          </a:p>
          <a:p>
            <a:endParaRPr lang="en-US" sz="1100" dirty="0" smtClean="0"/>
          </a:p>
          <a:p>
            <a:r>
              <a:rPr lang="en-US" sz="1100" dirty="0" smtClean="0"/>
              <a:t>Have Format Panel be more like an inspector and extend it to cover the properties for other objects such as topics, comments, boundaries etc. (4)</a:t>
            </a:r>
          </a:p>
          <a:p>
            <a:endParaRPr lang="en-US" sz="1100" dirty="0" smtClean="0"/>
          </a:p>
          <a:p>
            <a:r>
              <a:rPr lang="en-US" sz="1100" dirty="0" smtClean="0"/>
              <a:t>Improve visual design for progress indicator so that it does not look like a radio button. If this change only applied to the web, the effort would be Bronze. Considering it as a cross-platform change brings it closer to Gold. (5)</a:t>
            </a:r>
          </a:p>
          <a:p>
            <a:endParaRPr lang="en-US" sz="1100" dirty="0" smtClean="0"/>
          </a:p>
          <a:p>
            <a:r>
              <a:rPr lang="en-US" sz="1100" dirty="0" smtClean="0"/>
              <a:t>Show WYSIWYG of topic positions while dragging (6)</a:t>
            </a:r>
          </a:p>
          <a:p>
            <a:endParaRPr lang="en-US" sz="1600" dirty="0" smtClean="0"/>
          </a:p>
          <a:p>
            <a:endParaRPr lang="en-US" sz="1100" noProof="0" dirty="0" smtClean="0"/>
          </a:p>
          <a:p>
            <a:pPr>
              <a:buFont typeface="Arial" pitchFamily="34" charset="0"/>
              <a:buChar char="•"/>
            </a:pPr>
            <a:endParaRPr kumimoji="0" lang="en-US" sz="11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162659" y="1676400"/>
          <a:ext cx="2342541" cy="3429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42541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663300"/>
                          </a:solidFill>
                        </a:rPr>
                        <a:t>Bronze</a:t>
                      </a:r>
                      <a:endParaRPr lang="en-US" sz="1200" dirty="0">
                        <a:solidFill>
                          <a:srgbClr val="663300"/>
                        </a:solidFill>
                      </a:endParaRPr>
                    </a:p>
                  </a:txBody>
                  <a:tcPr>
                    <a:solidFill>
                      <a:srgbClr val="99663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663300"/>
                          </a:solidFill>
                        </a:rPr>
                        <a:t>Bronze</a:t>
                      </a:r>
                    </a:p>
                  </a:txBody>
                  <a:tcPr>
                    <a:solidFill>
                      <a:srgbClr val="99663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663300"/>
                          </a:solidFill>
                        </a:rPr>
                        <a:t>Bronze </a:t>
                      </a:r>
                    </a:p>
                  </a:txBody>
                  <a:tcPr>
                    <a:solidFill>
                      <a:srgbClr val="99663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B2B2B2"/>
                          </a:solidFill>
                        </a:rPr>
                        <a:t>Silver</a:t>
                      </a:r>
                    </a:p>
                  </a:txBody>
                  <a:tcPr>
                    <a:solidFill>
                      <a:srgbClr val="DDDDDD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996633"/>
                          </a:solidFill>
                        </a:rPr>
                        <a:t>Gold</a:t>
                      </a:r>
                      <a:endParaRPr lang="en-US" sz="1200" dirty="0">
                        <a:solidFill>
                          <a:srgbClr val="996633"/>
                        </a:solidFill>
                      </a:endParaRPr>
                    </a:p>
                  </a:txBody>
                  <a:tcPr>
                    <a:solidFill>
                      <a:srgbClr val="CC990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996633"/>
                          </a:solidFill>
                        </a:rPr>
                        <a:t>Gold</a:t>
                      </a:r>
                    </a:p>
                  </a:txBody>
                  <a:tcPr>
                    <a:solidFill>
                      <a:srgbClr val="CC9900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996633"/>
                          </a:solidFill>
                        </a:rPr>
                        <a:t>Gold</a:t>
                      </a:r>
                    </a:p>
                  </a:txBody>
                  <a:tcPr>
                    <a:solidFill>
                      <a:srgbClr val="CC99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996633"/>
                          </a:solidFill>
                        </a:rPr>
                        <a:t>Gold</a:t>
                      </a:r>
                    </a:p>
                  </a:txBody>
                  <a:tcPr>
                    <a:solidFill>
                      <a:srgbClr val="CC9900"/>
                    </a:solidFill>
                  </a:tcPr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3505200" y="2971800"/>
            <a:ext cx="4724400" cy="1588"/>
          </a:xfrm>
          <a:prstGeom prst="line">
            <a:avLst/>
          </a:prstGeom>
          <a:ln w="19050">
            <a:solidFill>
              <a:srgbClr val="C0C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505200" y="3369892"/>
            <a:ext cx="4724400" cy="1588"/>
          </a:xfrm>
          <a:prstGeom prst="line">
            <a:avLst/>
          </a:prstGeom>
          <a:ln w="19050">
            <a:solidFill>
              <a:srgbClr val="CC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1" y="1524000"/>
            <a:ext cx="8686799" cy="3674401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File Management</a:t>
            </a:r>
            <a:endParaRPr lang="en-US" sz="4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19201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8601" y="1295400"/>
            <a:ext cx="3433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339966"/>
                </a:solidFill>
              </a:rPr>
              <a:t>1.</a:t>
            </a:r>
            <a:endParaRPr lang="en-US" sz="1600" b="1" dirty="0">
              <a:solidFill>
                <a:srgbClr val="339966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1" y="1600200"/>
            <a:ext cx="1371600" cy="457200"/>
          </a:xfrm>
          <a:prstGeom prst="rect">
            <a:avLst/>
          </a:prstGeom>
          <a:solidFill>
            <a:srgbClr val="339966">
              <a:alpha val="30000"/>
            </a:srgbClr>
          </a:solidFill>
          <a:ln>
            <a:solidFill>
              <a:srgbClr val="33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9966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85437" y="3547646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2.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1" y="3810000"/>
            <a:ext cx="1447800" cy="11430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752601" y="2362200"/>
            <a:ext cx="838200" cy="16002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 r="49018"/>
          <a:stretch>
            <a:fillRect/>
          </a:stretch>
        </p:blipFill>
        <p:spPr bwMode="auto">
          <a:xfrm>
            <a:off x="3147544" y="2514600"/>
            <a:ext cx="3657600" cy="3124199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cxnSp>
        <p:nvCxnSpPr>
          <p:cNvPr id="16" name="Straight Arrow Connector 15"/>
          <p:cNvCxnSpPr/>
          <p:nvPr/>
        </p:nvCxnSpPr>
        <p:spPr>
          <a:xfrm>
            <a:off x="2842744" y="2819400"/>
            <a:ext cx="381000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995144" y="4267200"/>
            <a:ext cx="381000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842744" y="5334000"/>
            <a:ext cx="381000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442944" y="3124200"/>
            <a:ext cx="381000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590801" y="2609801"/>
            <a:ext cx="4414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3.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45049" y="4054230"/>
            <a:ext cx="4414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3.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98616" y="5113215"/>
            <a:ext cx="4414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3.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98714" y="2911230"/>
            <a:ext cx="4414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3.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4419600"/>
            <a:ext cx="1857375" cy="1590675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27" name="Rectangle 26"/>
          <p:cNvSpPr/>
          <p:nvPr/>
        </p:nvSpPr>
        <p:spPr>
          <a:xfrm>
            <a:off x="1981201" y="1600200"/>
            <a:ext cx="533400" cy="457200"/>
          </a:xfrm>
          <a:prstGeom prst="rect">
            <a:avLst/>
          </a:prstGeom>
          <a:solidFill>
            <a:srgbClr val="339966">
              <a:alpha val="30000"/>
            </a:srgbClr>
          </a:solidFill>
          <a:ln>
            <a:solidFill>
              <a:srgbClr val="33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9966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90636" y="5147846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4.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257800" y="5257800"/>
            <a:ext cx="1828800" cy="7620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File Management</a:t>
            </a:r>
            <a:endParaRPr lang="en-US" sz="4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19201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524000"/>
            <a:ext cx="2438400" cy="2241073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30" name="TextBox 29"/>
          <p:cNvSpPr txBox="1"/>
          <p:nvPr/>
        </p:nvSpPr>
        <p:spPr>
          <a:xfrm>
            <a:off x="5202144" y="2116938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6.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486400" y="2209800"/>
            <a:ext cx="2133600" cy="12192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1524000"/>
            <a:ext cx="2339048" cy="310857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1805648" y="2057400"/>
            <a:ext cx="2362200" cy="3048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524000" y="1955992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5.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4267200"/>
            <a:ext cx="8686799" cy="2349986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152400" y="4004846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7.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28600" y="4267200"/>
            <a:ext cx="1600200" cy="2286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228600" y="6051060"/>
            <a:ext cx="1600200" cy="3810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7162800" y="4267200"/>
            <a:ext cx="1676400" cy="23622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File Management</a:t>
            </a:r>
            <a:endParaRPr lang="en-US" sz="40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505200" y="2590800"/>
            <a:ext cx="4724400" cy="4038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  Opening, duplicating, deleting, uploading , downloading ,renaming  and moving a map  is conventional</a:t>
            </a: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  Center pane does not reflect all the contents of the selected folder: files are shown but not subfolders</a:t>
            </a: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  *Combination of accordion and tree uses two different selection visualizations</a:t>
            </a: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  User who deletes a file cannot undelete it</a:t>
            </a: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  Opening or switching between maps uses desktop metaphors but does not support multiple documents</a:t>
            </a: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  Version table is in wrong sort order (oldest should be at bottom) </a:t>
            </a: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  *Search does not follow conventional expectations</a:t>
            </a: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File preview is not available</a:t>
            </a: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endParaRPr kumimoji="0" lang="en-US" sz="10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1162659" y="2179970"/>
          <a:ext cx="2379452" cy="4057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863"/>
                <a:gridCol w="594863"/>
                <a:gridCol w="594863"/>
                <a:gridCol w="594863"/>
              </a:tblGrid>
              <a:tr h="420364">
                <a:tc gridSpan="4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15628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3996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3996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420364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rgbClr val="339966"/>
                    </a:solidFill>
                  </a:tcPr>
                </a:tc>
              </a:tr>
              <a:tr h="494036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rgbClr val="339966"/>
                    </a:solidFill>
                  </a:tcPr>
                </a:tc>
              </a:tr>
              <a:tr h="417836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417836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rgbClr val="339966"/>
                    </a:solidFill>
                  </a:tcPr>
                </a:tc>
              </a:tr>
            </a:tbl>
          </a:graphicData>
        </a:graphic>
      </p:graphicFrame>
      <p:pic>
        <p:nvPicPr>
          <p:cNvPr id="21" name="Picture 20" descr="iconbar_wtex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1447800"/>
            <a:ext cx="2493487" cy="11480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33800" y="6400800"/>
            <a:ext cx="5181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* Indicates most critical issues for the given area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2658454"/>
            <a:ext cx="152542" cy="152542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3208946"/>
            <a:ext cx="152542" cy="152542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3759438"/>
            <a:ext cx="152542" cy="152542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4309930"/>
            <a:ext cx="152542" cy="152542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4665292"/>
            <a:ext cx="152542" cy="152542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5223616"/>
            <a:ext cx="152542" cy="152542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5579692"/>
            <a:ext cx="152542" cy="1525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Recommendations</a:t>
            </a:r>
            <a:endParaRPr lang="en-US" sz="40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505200" y="1676400"/>
            <a:ext cx="4724400" cy="3429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1100" dirty="0" smtClean="0"/>
              <a:t>Make mouse-over and selected color for accounts the same color as folders/files (3)</a:t>
            </a:r>
          </a:p>
          <a:p>
            <a:pPr>
              <a:buFont typeface="Arial" pitchFamily="34" charset="0"/>
              <a:buChar char="•"/>
            </a:pPr>
            <a:endParaRPr lang="en-US" sz="1100" dirty="0" smtClean="0"/>
          </a:p>
          <a:p>
            <a:r>
              <a:rPr lang="en-US" sz="1100" dirty="0" smtClean="0"/>
              <a:t>Open new map or different map in a new browser tab (instead of switching) (5)</a:t>
            </a:r>
          </a:p>
          <a:p>
            <a:pPr>
              <a:buFont typeface="Arial" pitchFamily="34" charset="0"/>
              <a:buChar char="•"/>
            </a:pPr>
            <a:endParaRPr lang="en-US" sz="1100" dirty="0" smtClean="0"/>
          </a:p>
          <a:p>
            <a:r>
              <a:rPr lang="en-US" sz="1100" dirty="0" smtClean="0"/>
              <a:t>Sort descending (newest on top) (6)</a:t>
            </a:r>
          </a:p>
          <a:p>
            <a:endParaRPr lang="en-US" sz="1400" dirty="0" smtClean="0"/>
          </a:p>
          <a:p>
            <a:r>
              <a:rPr lang="en-US" sz="1100" dirty="0" smtClean="0"/>
              <a:t>Show subfolders in the center pane (2)</a:t>
            </a:r>
          </a:p>
          <a:p>
            <a:endParaRPr lang="en-US" sz="1400" dirty="0" smtClean="0"/>
          </a:p>
          <a:p>
            <a:r>
              <a:rPr lang="en-US" sz="1100" dirty="0" smtClean="0"/>
              <a:t>Allow the </a:t>
            </a:r>
            <a:r>
              <a:rPr lang="en-US" sz="1100" dirty="0" err="1" smtClean="0"/>
              <a:t>deletor</a:t>
            </a:r>
            <a:r>
              <a:rPr lang="en-US" sz="1100" dirty="0" smtClean="0"/>
              <a:t> to restore (4)</a:t>
            </a:r>
          </a:p>
          <a:p>
            <a:endParaRPr lang="en-US" sz="1400" dirty="0" smtClean="0"/>
          </a:p>
          <a:p>
            <a:r>
              <a:rPr lang="en-US" sz="1100" dirty="0" smtClean="0"/>
              <a:t>Use web metaphors for opening multiple documents. (Don’t pretend to be like a desktop app.) (5)</a:t>
            </a:r>
          </a:p>
          <a:p>
            <a:endParaRPr lang="en-US" sz="1400" dirty="0" smtClean="0"/>
          </a:p>
          <a:p>
            <a:r>
              <a:rPr lang="en-US" sz="1100" dirty="0" smtClean="0"/>
              <a:t>Offer file preview (8)</a:t>
            </a:r>
          </a:p>
          <a:p>
            <a:endParaRPr lang="en-US" sz="1200" dirty="0" smtClean="0"/>
          </a:p>
          <a:p>
            <a:r>
              <a:rPr lang="en-US" sz="1100" dirty="0" smtClean="0"/>
              <a:t>Redesign Search so that it is simpler and conventional (e.g. search is modal; show folder path or allow users to get to it) (7)</a:t>
            </a:r>
          </a:p>
          <a:p>
            <a:endParaRPr lang="en-US" sz="1100" dirty="0"/>
          </a:p>
          <a:p>
            <a:pPr>
              <a:buFont typeface="Arial" pitchFamily="34" charset="0"/>
              <a:buChar char="•"/>
            </a:pPr>
            <a:endParaRPr kumimoji="0" lang="en-US" sz="11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162659" y="1676400"/>
          <a:ext cx="2342541" cy="32766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42541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663300"/>
                          </a:solidFill>
                        </a:rPr>
                        <a:t>Bronze</a:t>
                      </a:r>
                      <a:endParaRPr lang="en-US" sz="1200" dirty="0">
                        <a:solidFill>
                          <a:srgbClr val="663300"/>
                        </a:solidFill>
                      </a:endParaRPr>
                    </a:p>
                  </a:txBody>
                  <a:tcPr>
                    <a:solidFill>
                      <a:srgbClr val="99663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663300"/>
                          </a:solidFill>
                        </a:rPr>
                        <a:t>Bronze</a:t>
                      </a:r>
                    </a:p>
                  </a:txBody>
                  <a:tcPr>
                    <a:solidFill>
                      <a:srgbClr val="99663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663300"/>
                          </a:solidFill>
                        </a:rPr>
                        <a:t>Bronze</a:t>
                      </a:r>
                    </a:p>
                  </a:txBody>
                  <a:tcPr>
                    <a:solidFill>
                      <a:srgbClr val="99663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B2B2B2"/>
                          </a:solidFill>
                        </a:rPr>
                        <a:t>Silver</a:t>
                      </a:r>
                      <a:endParaRPr lang="en-US" sz="1200" dirty="0">
                        <a:solidFill>
                          <a:srgbClr val="B2B2B2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B2B2B2"/>
                          </a:solidFill>
                        </a:rPr>
                        <a:t>Silver</a:t>
                      </a:r>
                    </a:p>
                  </a:txBody>
                  <a:tcPr>
                    <a:solidFill>
                      <a:srgbClr val="DDDDDD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B2B2B2"/>
                          </a:solidFill>
                        </a:rPr>
                        <a:t>Silver</a:t>
                      </a:r>
                    </a:p>
                  </a:txBody>
                  <a:tcPr>
                    <a:solidFill>
                      <a:srgbClr val="DDDDDD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B2B2B2"/>
                          </a:solidFill>
                        </a:rPr>
                        <a:t>Silver</a:t>
                      </a:r>
                    </a:p>
                  </a:txBody>
                  <a:tcPr>
                    <a:solidFill>
                      <a:srgbClr val="DDDDDD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996633"/>
                          </a:solidFill>
                        </a:rPr>
                        <a:t>Gold</a:t>
                      </a:r>
                      <a:endParaRPr lang="en-US" sz="1200" dirty="0">
                        <a:solidFill>
                          <a:srgbClr val="996633"/>
                        </a:solidFill>
                      </a:endParaRPr>
                    </a:p>
                  </a:txBody>
                  <a:tcPr>
                    <a:solidFill>
                      <a:srgbClr val="CC9900"/>
                    </a:solidFill>
                  </a:tcPr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3505200" y="2895600"/>
            <a:ext cx="4724400" cy="1588"/>
          </a:xfrm>
          <a:prstGeom prst="line">
            <a:avLst/>
          </a:prstGeom>
          <a:ln w="19050">
            <a:solidFill>
              <a:srgbClr val="C0C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505200" y="4512892"/>
            <a:ext cx="4724400" cy="1588"/>
          </a:xfrm>
          <a:prstGeom prst="line">
            <a:avLst/>
          </a:prstGeom>
          <a:ln w="19050">
            <a:solidFill>
              <a:srgbClr val="CC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File Sharing &amp; Co-editing</a:t>
            </a:r>
            <a:endParaRPr lang="en-US" sz="4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t="18844"/>
          <a:stretch>
            <a:fillRect/>
          </a:stretch>
        </p:blipFill>
        <p:spPr bwMode="auto">
          <a:xfrm>
            <a:off x="228600" y="1524000"/>
            <a:ext cx="8686800" cy="297966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4114800" y="1524000"/>
            <a:ext cx="762000" cy="20574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 l="42105" t="31131"/>
          <a:stretch>
            <a:fillRect/>
          </a:stretch>
        </p:blipFill>
        <p:spPr bwMode="auto">
          <a:xfrm>
            <a:off x="990600" y="3581400"/>
            <a:ext cx="3940569" cy="19812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419600" y="4191000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4.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19600" y="5257800"/>
            <a:ext cx="381000" cy="1524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File Sharing &amp; Co-editing</a:t>
            </a:r>
            <a:endParaRPr lang="en-US" sz="4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t="18844"/>
          <a:stretch>
            <a:fillRect/>
          </a:stretch>
        </p:blipFill>
        <p:spPr bwMode="auto">
          <a:xfrm>
            <a:off x="228600" y="1524000"/>
            <a:ext cx="8686800" cy="297966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315200" y="2895600"/>
            <a:ext cx="304800" cy="1524000"/>
          </a:xfrm>
          <a:prstGeom prst="rect">
            <a:avLst/>
          </a:prstGeom>
          <a:solidFill>
            <a:schemeClr val="accent6">
              <a:lumMod val="75000"/>
              <a:alpha val="3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086600" y="2633246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5.</a:t>
            </a:r>
            <a:endParaRPr lang="en-US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 l="13157" r="13158" b="23791"/>
          <a:stretch>
            <a:fillRect/>
          </a:stretch>
        </p:blipFill>
        <p:spPr bwMode="auto">
          <a:xfrm>
            <a:off x="533400" y="2895600"/>
            <a:ext cx="6400800" cy="22860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>
          <a:xfrm>
            <a:off x="609600" y="3581400"/>
            <a:ext cx="2667000" cy="12192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054230" y="3458310"/>
            <a:ext cx="381000" cy="1371600"/>
          </a:xfrm>
          <a:prstGeom prst="rect">
            <a:avLst/>
          </a:prstGeom>
          <a:solidFill>
            <a:schemeClr val="accent6">
              <a:lumMod val="75000"/>
              <a:alpha val="3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191000" y="3200400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5.</a:t>
            </a:r>
            <a:endParaRPr lang="en-US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946770" y="3458310"/>
            <a:ext cx="2895600" cy="13716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048000" y="3319046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6.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29400" y="3200400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6.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 l="45859" t="24847" r="12980" b="17182"/>
          <a:stretch>
            <a:fillRect/>
          </a:stretch>
        </p:blipFill>
        <p:spPr bwMode="auto">
          <a:xfrm>
            <a:off x="5334000" y="4572000"/>
            <a:ext cx="3581400" cy="21336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21" name="Rectangle 20"/>
          <p:cNvSpPr/>
          <p:nvPr/>
        </p:nvSpPr>
        <p:spPr>
          <a:xfrm>
            <a:off x="5867400" y="6127260"/>
            <a:ext cx="2819400" cy="1524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5600236" y="6019800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7.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/>
          <a:srcRect l="12844" t="23947" r="53211" b="17275"/>
          <a:stretch>
            <a:fillRect/>
          </a:stretch>
        </p:blipFill>
        <p:spPr bwMode="auto">
          <a:xfrm>
            <a:off x="914400" y="4572000"/>
            <a:ext cx="2935725" cy="214226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cxnSp>
        <p:nvCxnSpPr>
          <p:cNvPr id="23" name="Straight Arrow Connector 22"/>
          <p:cNvCxnSpPr/>
          <p:nvPr/>
        </p:nvCxnSpPr>
        <p:spPr>
          <a:xfrm>
            <a:off x="533400" y="5486400"/>
            <a:ext cx="381000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89272" y="5265615"/>
            <a:ext cx="4414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8.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533400" y="5673431"/>
            <a:ext cx="381000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89272" y="5452646"/>
            <a:ext cx="4414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8.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533400" y="5181600"/>
            <a:ext cx="381000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89272" y="4960815"/>
            <a:ext cx="4414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8.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90600" y="5105400"/>
            <a:ext cx="2667000" cy="6096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File Sharing &amp; Co-editing</a:t>
            </a:r>
            <a:endParaRPr lang="en-US" sz="40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505200" y="2590800"/>
            <a:ext cx="4724400" cy="3962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* Inheritance model is not visible to users</a:t>
            </a: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Can’t share multiple files or folders to multiple people all at once</a:t>
            </a: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Don’t know whether recipients will get notifications when an item is shared. Assume they will</a:t>
            </a:r>
            <a:br>
              <a:rPr lang="en-US" sz="1200" dirty="0" smtClean="0"/>
            </a:br>
            <a:endParaRPr lang="en-US" sz="8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  Didn’t realize other users were also viewing (or editing) the same map (while in  maps and in files) </a:t>
            </a:r>
            <a:br>
              <a:rPr lang="en-US" sz="1200" dirty="0" smtClean="0"/>
            </a:br>
            <a:endParaRPr lang="en-US" sz="8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  People are only sorted by last name in Share Dialog and  elsewhere</a:t>
            </a: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  List boxes don’t scale for accounts with more than 50 users</a:t>
            </a: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  Newly added user must be found in  “Users with access…” list box </a:t>
            </a: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kumimoji="0" lang="en-US" sz="11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  *Two types of selection in Account User (left) list box but only one works</a:t>
            </a: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kumimoji="0" lang="en-US" sz="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* Co-editing is opaque when it comes to editing and saving</a:t>
            </a: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8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* Distinction between members and guests is complicated  and ambiguous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1162659" y="2209800"/>
          <a:ext cx="2379452" cy="4348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863"/>
                <a:gridCol w="594863"/>
                <a:gridCol w="594863"/>
                <a:gridCol w="594863"/>
              </a:tblGrid>
              <a:tr h="386164">
                <a:tc gridSpan="4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61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2944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rgbClr val="339966"/>
                    </a:solidFill>
                  </a:tcPr>
                </a:tc>
              </a:tr>
              <a:tr h="46211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rgbClr val="33996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861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4063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N/A</a:t>
                      </a:r>
                    </a:p>
                  </a:txBody>
                  <a:tcPr anchor="ctr">
                    <a:solidFill>
                      <a:srgbClr val="339966"/>
                    </a:solidFill>
                  </a:tcPr>
                </a:tc>
              </a:tr>
              <a:tr h="386164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N/A</a:t>
                      </a:r>
                    </a:p>
                  </a:txBody>
                  <a:tcPr anchor="ctr">
                    <a:solidFill>
                      <a:srgbClr val="339966"/>
                    </a:solidFill>
                  </a:tcPr>
                </a:tc>
              </a:tr>
            </a:tbl>
          </a:graphicData>
        </a:graphic>
      </p:graphicFrame>
      <p:pic>
        <p:nvPicPr>
          <p:cNvPr id="21" name="Picture 20" descr="iconbar_wtex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1447800"/>
            <a:ext cx="2493487" cy="114808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3877654"/>
            <a:ext cx="152542" cy="152542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4369038"/>
            <a:ext cx="152542" cy="152542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658" y="4732946"/>
            <a:ext cx="152542" cy="152542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5105400"/>
            <a:ext cx="152542" cy="152542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5444384"/>
            <a:ext cx="152542" cy="1525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Recommendations</a:t>
            </a:r>
            <a:endParaRPr lang="en-US" sz="40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505200" y="1676400"/>
            <a:ext cx="4800600" cy="502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1100" dirty="0" smtClean="0"/>
              <a:t>Expand presence list by default and make it more visually prominent (4)</a:t>
            </a:r>
          </a:p>
          <a:p>
            <a:endParaRPr lang="en-US" sz="1200" dirty="0" smtClean="0"/>
          </a:p>
          <a:p>
            <a:r>
              <a:rPr lang="en-US" sz="1100" dirty="0" smtClean="0"/>
              <a:t>Insert new user in the correct sort order in list, scroll into view and select (7)</a:t>
            </a:r>
          </a:p>
          <a:p>
            <a:endParaRPr lang="en-US" sz="1200" dirty="0" smtClean="0"/>
          </a:p>
          <a:p>
            <a:r>
              <a:rPr lang="en-US" sz="1100" dirty="0" smtClean="0"/>
              <a:t>Synchronize check box  and orange highlight (8)</a:t>
            </a:r>
          </a:p>
          <a:p>
            <a:endParaRPr lang="en-US" sz="1100" dirty="0" smtClean="0"/>
          </a:p>
          <a:p>
            <a:endParaRPr lang="en-US" sz="1100" dirty="0" smtClean="0"/>
          </a:p>
          <a:p>
            <a:r>
              <a:rPr lang="en-US" sz="1100" dirty="0" smtClean="0"/>
              <a:t>Allow users to share multiple </a:t>
            </a:r>
            <a:r>
              <a:rPr lang="en-US" sz="1100" b="1" dirty="0" smtClean="0"/>
              <a:t>files</a:t>
            </a:r>
            <a:r>
              <a:rPr lang="en-US" sz="1100" dirty="0" smtClean="0"/>
              <a:t> to multiple people at once (2)</a:t>
            </a:r>
          </a:p>
          <a:p>
            <a:pPr>
              <a:buFont typeface="Arial" pitchFamily="34" charset="0"/>
              <a:buChar char="•"/>
            </a:pPr>
            <a:endParaRPr lang="en-US" sz="1100" dirty="0" smtClean="0"/>
          </a:p>
          <a:p>
            <a:r>
              <a:rPr lang="en-US" sz="1100" dirty="0" smtClean="0"/>
              <a:t>Inform sharer who will be notified (3)</a:t>
            </a:r>
          </a:p>
          <a:p>
            <a:endParaRPr lang="en-US" sz="1100" dirty="0" smtClean="0"/>
          </a:p>
          <a:p>
            <a:r>
              <a:rPr lang="en-US" sz="1100" dirty="0" smtClean="0"/>
              <a:t>Make a particular list </a:t>
            </a:r>
            <a:r>
              <a:rPr lang="en-US" sz="1100" dirty="0" err="1" smtClean="0"/>
              <a:t>sortable</a:t>
            </a:r>
            <a:r>
              <a:rPr lang="en-US" sz="1100" dirty="0" smtClean="0"/>
              <a:t> by first or last name or Add a preference for sorting of names(5)</a:t>
            </a:r>
          </a:p>
          <a:p>
            <a:endParaRPr lang="en-US" sz="1100" dirty="0" smtClean="0"/>
          </a:p>
          <a:p>
            <a:r>
              <a:rPr lang="en-US" sz="1100" dirty="0" smtClean="0"/>
              <a:t>Improve messaging for co-editing (9)</a:t>
            </a:r>
          </a:p>
          <a:p>
            <a:endParaRPr lang="en-US" sz="1400" dirty="0" smtClean="0"/>
          </a:p>
          <a:p>
            <a:r>
              <a:rPr lang="en-US" sz="1100" dirty="0" smtClean="0"/>
              <a:t>Make inheritance visible or change the model (1)</a:t>
            </a:r>
          </a:p>
          <a:p>
            <a:pPr>
              <a:buFont typeface="Arial" pitchFamily="34" charset="0"/>
              <a:buChar char="•"/>
            </a:pPr>
            <a:endParaRPr lang="en-US" sz="1400" dirty="0" smtClean="0"/>
          </a:p>
          <a:p>
            <a:r>
              <a:rPr lang="en-US" sz="1100" dirty="0" smtClean="0"/>
              <a:t>Allow users to share multiple </a:t>
            </a:r>
            <a:r>
              <a:rPr lang="en-US" sz="1100" b="1" dirty="0" smtClean="0"/>
              <a:t>folders </a:t>
            </a:r>
            <a:r>
              <a:rPr lang="en-US" sz="1100" dirty="0" smtClean="0"/>
              <a:t> to multiple people at once (2) </a:t>
            </a:r>
          </a:p>
          <a:p>
            <a:pPr>
              <a:buFont typeface="Arial" pitchFamily="34" charset="0"/>
              <a:buChar char="•"/>
            </a:pPr>
            <a:endParaRPr lang="en-US" sz="1400" dirty="0" smtClean="0"/>
          </a:p>
          <a:p>
            <a:r>
              <a:rPr lang="en-US" sz="1100" dirty="0" smtClean="0"/>
              <a:t>Provide more control of notifications for sharer and recipient(s) (3)</a:t>
            </a:r>
          </a:p>
          <a:p>
            <a:pPr>
              <a:buFont typeface="Arial" pitchFamily="34" charset="0"/>
              <a:buChar char="•"/>
            </a:pPr>
            <a:endParaRPr lang="en-US" sz="1400" dirty="0" smtClean="0"/>
          </a:p>
          <a:p>
            <a:r>
              <a:rPr lang="en-US" sz="1100" dirty="0" smtClean="0"/>
              <a:t>Redesign share dialogs (6)</a:t>
            </a:r>
          </a:p>
          <a:p>
            <a:endParaRPr lang="en-US" sz="1100" dirty="0" smtClean="0"/>
          </a:p>
          <a:p>
            <a:r>
              <a:rPr lang="en-US" sz="1100" dirty="0" smtClean="0"/>
              <a:t>Simplify the model around sharing limits for guests. Display succinct copy about sharing limits and why Guests cannot edit folders. Fully </a:t>
            </a:r>
            <a:r>
              <a:rPr lang="en-US" sz="1100" b="1" dirty="0" smtClean="0"/>
              <a:t>implemen</a:t>
            </a:r>
            <a:r>
              <a:rPr lang="en-US" sz="1100" dirty="0" smtClean="0"/>
              <a:t>t business model. (10)</a:t>
            </a:r>
          </a:p>
          <a:p>
            <a:endParaRPr lang="en-US" sz="1100" dirty="0" smtClean="0"/>
          </a:p>
          <a:p>
            <a:endParaRPr lang="en-US" sz="1200" noProof="0" dirty="0" smtClean="0"/>
          </a:p>
          <a:p>
            <a:pPr>
              <a:buFont typeface="Arial" pitchFamily="34" charset="0"/>
              <a:buChar char="•"/>
            </a:pPr>
            <a:endParaRPr lang="en-US" sz="1100" dirty="0" smtClean="0"/>
          </a:p>
          <a:p>
            <a:endParaRPr kumimoji="0" lang="en-US" sz="1100" i="0" u="none" strike="noStrike" kern="1200" cap="none" spc="0" normalizeH="0" baseline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kumimoji="0" lang="en-US" sz="11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162659" y="1676400"/>
          <a:ext cx="2342541" cy="48006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42541"/>
              </a:tblGrid>
              <a:tr h="381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663300"/>
                          </a:solidFill>
                        </a:rPr>
                        <a:t>Bronze</a:t>
                      </a:r>
                    </a:p>
                  </a:txBody>
                  <a:tcPr>
                    <a:solidFill>
                      <a:srgbClr val="99663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663300"/>
                          </a:solidFill>
                        </a:rPr>
                        <a:t>Bronze</a:t>
                      </a:r>
                    </a:p>
                  </a:txBody>
                  <a:tcPr>
                    <a:solidFill>
                      <a:srgbClr val="99663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663300"/>
                          </a:solidFill>
                        </a:rPr>
                        <a:t>Bronze </a:t>
                      </a:r>
                    </a:p>
                  </a:txBody>
                  <a:tcPr>
                    <a:solidFill>
                      <a:srgbClr val="99663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B2B2B2"/>
                          </a:solidFill>
                        </a:rPr>
                        <a:t>Silver</a:t>
                      </a:r>
                      <a:endParaRPr lang="en-US" sz="1200" dirty="0">
                        <a:solidFill>
                          <a:srgbClr val="B2B2B2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B2B2B2"/>
                          </a:solidFill>
                        </a:rPr>
                        <a:t>Silver</a:t>
                      </a:r>
                    </a:p>
                  </a:txBody>
                  <a:tcPr>
                    <a:solidFill>
                      <a:srgbClr val="DDDDDD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B2B2B2"/>
                          </a:solidFill>
                        </a:rPr>
                        <a:t>Silver</a:t>
                      </a:r>
                    </a:p>
                  </a:txBody>
                  <a:tcPr>
                    <a:solidFill>
                      <a:srgbClr val="DDDDDD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B2B2B2"/>
                          </a:solidFill>
                        </a:rPr>
                        <a:t>Silver</a:t>
                      </a:r>
                    </a:p>
                  </a:txBody>
                  <a:tcPr>
                    <a:solidFill>
                      <a:srgbClr val="DDDDDD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996633"/>
                          </a:solidFill>
                        </a:rPr>
                        <a:t>Gold</a:t>
                      </a:r>
                      <a:endParaRPr lang="en-US" sz="1200" dirty="0">
                        <a:solidFill>
                          <a:srgbClr val="996633"/>
                        </a:solidFill>
                      </a:endParaRPr>
                    </a:p>
                  </a:txBody>
                  <a:tcPr>
                    <a:solidFill>
                      <a:srgbClr val="CC99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996633"/>
                          </a:solidFill>
                        </a:rPr>
                        <a:t>Gold</a:t>
                      </a:r>
                    </a:p>
                  </a:txBody>
                  <a:tcPr>
                    <a:solidFill>
                      <a:srgbClr val="CC99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996633"/>
                          </a:solidFill>
                        </a:rPr>
                        <a:t>Gold</a:t>
                      </a:r>
                    </a:p>
                  </a:txBody>
                  <a:tcPr>
                    <a:solidFill>
                      <a:srgbClr val="CC99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996633"/>
                          </a:solidFill>
                        </a:rPr>
                        <a:t>Gold</a:t>
                      </a:r>
                    </a:p>
                  </a:txBody>
                  <a:tcPr>
                    <a:solidFill>
                      <a:srgbClr val="CC9900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996633"/>
                          </a:solidFill>
                        </a:rPr>
                        <a:t>Gold</a:t>
                      </a:r>
                    </a:p>
                  </a:txBody>
                  <a:tcPr>
                    <a:solidFill>
                      <a:srgbClr val="CC9900"/>
                    </a:solidFill>
                  </a:tcPr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3505200" y="2819400"/>
            <a:ext cx="4724400" cy="1588"/>
          </a:xfrm>
          <a:prstGeom prst="line">
            <a:avLst/>
          </a:prstGeom>
          <a:ln w="19050">
            <a:solidFill>
              <a:srgbClr val="C0C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505200" y="4437706"/>
            <a:ext cx="4724400" cy="1588"/>
          </a:xfrm>
          <a:prstGeom prst="line">
            <a:avLst/>
          </a:prstGeom>
          <a:ln w="19050">
            <a:solidFill>
              <a:srgbClr val="CC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Portfolio-level Integration</a:t>
            </a:r>
            <a:endParaRPr lang="en-US" sz="4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l="17837" b="2257"/>
          <a:stretch>
            <a:fillRect/>
          </a:stretch>
        </p:blipFill>
        <p:spPr bwMode="auto">
          <a:xfrm>
            <a:off x="356691" y="1523999"/>
            <a:ext cx="8482509" cy="5156176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81000" y="1642646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Mindjet desktop app.</a:t>
            </a:r>
            <a:endParaRPr lang="en-US" sz="1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24000"/>
            <a:ext cx="8686800" cy="5191358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Portfolio-level Integration</a:t>
            </a:r>
            <a:endParaRPr lang="en-US" sz="4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81000" y="1642646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Mindjet web app.</a:t>
            </a:r>
            <a:endParaRPr lang="en-US" sz="1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ndroid_Linker Usability Test.mm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600200"/>
            <a:ext cx="9144000" cy="446013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Portfolio-level Integration</a:t>
            </a:r>
            <a:endParaRPr lang="en-US" sz="4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81000" y="1642646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Mindjet mobile app. </a:t>
            </a:r>
            <a:r>
              <a:rPr lang="en-US" sz="1600" b="1" dirty="0" smtClean="0">
                <a:solidFill>
                  <a:srgbClr val="C00000"/>
                </a:solidFill>
              </a:rPr>
              <a:t>for Android</a:t>
            </a:r>
            <a:endParaRPr lang="en-US" sz="1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Portfolio-level Integration</a:t>
            </a:r>
            <a:endParaRPr lang="en-US" sz="4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photo3.PNG"/>
          <p:cNvPicPr>
            <a:picLocks noChangeAspect="1"/>
          </p:cNvPicPr>
          <p:nvPr/>
        </p:nvPicPr>
        <p:blipFill>
          <a:blip r:embed="rId3" cstate="print"/>
          <a:srcRect t="1786"/>
          <a:stretch>
            <a:fillRect/>
          </a:stretch>
        </p:blipFill>
        <p:spPr>
          <a:xfrm>
            <a:off x="1828800" y="1447800"/>
            <a:ext cx="2404056" cy="4191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Picture 5" descr="photo4.PNG"/>
          <p:cNvPicPr>
            <a:picLocks noChangeAspect="1"/>
          </p:cNvPicPr>
          <p:nvPr/>
        </p:nvPicPr>
        <p:blipFill>
          <a:blip r:embed="rId4" cstate="print"/>
          <a:srcRect l="6610" t="8542"/>
          <a:stretch>
            <a:fillRect/>
          </a:stretch>
        </p:blipFill>
        <p:spPr>
          <a:xfrm>
            <a:off x="3709086" y="1447800"/>
            <a:ext cx="2245158" cy="390267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7" name="Picture 6" descr="photo5.PNG"/>
          <p:cNvPicPr>
            <a:picLocks noChangeAspect="1"/>
          </p:cNvPicPr>
          <p:nvPr/>
        </p:nvPicPr>
        <p:blipFill>
          <a:blip r:embed="rId5" cstate="print"/>
          <a:srcRect l="6121" t="11090"/>
          <a:stretch>
            <a:fillRect/>
          </a:stretch>
        </p:blipFill>
        <p:spPr>
          <a:xfrm>
            <a:off x="5105400" y="2286000"/>
            <a:ext cx="2337516" cy="392944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8" name="Picture 7" descr="photo6.PNG"/>
          <p:cNvPicPr>
            <a:picLocks noChangeAspect="1"/>
          </p:cNvPicPr>
          <p:nvPr/>
        </p:nvPicPr>
        <p:blipFill>
          <a:blip r:embed="rId6" cstate="print"/>
          <a:srcRect l="3170" t="48214" b="10714"/>
          <a:stretch>
            <a:fillRect/>
          </a:stretch>
        </p:blipFill>
        <p:spPr>
          <a:xfrm>
            <a:off x="3751668" y="5105400"/>
            <a:ext cx="2327856" cy="17526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2" name="Picture 21" descr="photo 1.PNG"/>
          <p:cNvPicPr>
            <a:picLocks noChangeAspect="1"/>
          </p:cNvPicPr>
          <p:nvPr/>
        </p:nvPicPr>
        <p:blipFill>
          <a:blip r:embed="rId7" cstate="print"/>
          <a:srcRect b="11111"/>
          <a:stretch>
            <a:fillRect/>
          </a:stretch>
        </p:blipFill>
        <p:spPr>
          <a:xfrm>
            <a:off x="1866904" y="2667000"/>
            <a:ext cx="1828800" cy="24384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3" name="Picture 22" descr="photo 2.PNG"/>
          <p:cNvPicPr>
            <a:picLocks noChangeAspect="1"/>
          </p:cNvPicPr>
          <p:nvPr/>
        </p:nvPicPr>
        <p:blipFill>
          <a:blip r:embed="rId8" cstate="print"/>
          <a:srcRect b="11111"/>
          <a:stretch>
            <a:fillRect/>
          </a:stretch>
        </p:blipFill>
        <p:spPr>
          <a:xfrm>
            <a:off x="1085852" y="2667000"/>
            <a:ext cx="1828800" cy="24384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4" name="TextBox 23"/>
          <p:cNvSpPr txBox="1"/>
          <p:nvPr/>
        </p:nvSpPr>
        <p:spPr>
          <a:xfrm>
            <a:off x="381000" y="1642646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Mindjet mobile app. for </a:t>
            </a:r>
            <a:r>
              <a:rPr lang="en-US" sz="1600" b="1" dirty="0" err="1" smtClean="0">
                <a:solidFill>
                  <a:srgbClr val="C00000"/>
                </a:solidFill>
              </a:rPr>
              <a:t>iOS</a:t>
            </a:r>
            <a:endParaRPr lang="en-US" sz="1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Portfolio-level Integration</a:t>
            </a:r>
            <a:endParaRPr lang="en-US" sz="4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l="17837" b="2257"/>
          <a:stretch>
            <a:fillRect/>
          </a:stretch>
        </p:blipFill>
        <p:spPr bwMode="auto">
          <a:xfrm>
            <a:off x="356691" y="1523999"/>
            <a:ext cx="8482509" cy="5156176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066800" y="3243259"/>
            <a:ext cx="838200" cy="1524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00096" y="3151235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1.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1642646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Mindjet desktop app.</a:t>
            </a:r>
            <a:endParaRPr lang="en-US" sz="1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24000"/>
            <a:ext cx="8686800" cy="5191358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Portfolio-level Integration</a:t>
            </a:r>
            <a:endParaRPr lang="en-US" sz="4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5410200" y="1524000"/>
            <a:ext cx="76200" cy="3810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33904" y="1926429"/>
            <a:ext cx="76200" cy="1524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929311" y="3559971"/>
            <a:ext cx="76200" cy="21336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8000" y="2590800"/>
            <a:ext cx="76200" cy="19050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89965" y="3648635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1.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71511" y="3733800"/>
            <a:ext cx="762000" cy="3048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81000" y="1642646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Mindjet web app.</a:t>
            </a:r>
            <a:endParaRPr lang="en-US" sz="1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ndroid_Linker Usability Test.mm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600200"/>
            <a:ext cx="9144000" cy="446013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Portfolio-level Integration</a:t>
            </a:r>
            <a:endParaRPr lang="en-US" sz="4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81000" y="1642646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Mindjet mobile app. </a:t>
            </a:r>
            <a:r>
              <a:rPr lang="en-US" sz="1600" b="1" dirty="0" smtClean="0">
                <a:solidFill>
                  <a:srgbClr val="C00000"/>
                </a:solidFill>
              </a:rPr>
              <a:t>for Android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4400" y="4343400"/>
            <a:ext cx="457200" cy="762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419600" y="2057400"/>
            <a:ext cx="76200" cy="1524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209800"/>
            <a:ext cx="685800" cy="1981200"/>
          </a:xfrm>
          <a:prstGeom prst="rect">
            <a:avLst/>
          </a:prstGeom>
          <a:solidFill>
            <a:schemeClr val="accent6">
              <a:lumMod val="75000"/>
              <a:alpha val="3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867400" y="3410713"/>
            <a:ext cx="152400" cy="18288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733032" y="2590800"/>
            <a:ext cx="228600" cy="18288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559860" y="3648635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1.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828800" y="3733800"/>
            <a:ext cx="533400" cy="1524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441153" y="1600200"/>
            <a:ext cx="76200" cy="4572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Portfolio-level Integration</a:t>
            </a:r>
            <a:endParaRPr lang="en-US" sz="4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photo3.PNG"/>
          <p:cNvPicPr>
            <a:picLocks noChangeAspect="1"/>
          </p:cNvPicPr>
          <p:nvPr/>
        </p:nvPicPr>
        <p:blipFill>
          <a:blip r:embed="rId3" cstate="print"/>
          <a:srcRect t="1786"/>
          <a:stretch>
            <a:fillRect/>
          </a:stretch>
        </p:blipFill>
        <p:spPr>
          <a:xfrm>
            <a:off x="1828800" y="1447800"/>
            <a:ext cx="2404056" cy="4191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Picture 5" descr="photo4.PNG"/>
          <p:cNvPicPr>
            <a:picLocks noChangeAspect="1"/>
          </p:cNvPicPr>
          <p:nvPr/>
        </p:nvPicPr>
        <p:blipFill>
          <a:blip r:embed="rId4" cstate="print"/>
          <a:srcRect l="6610" t="8542"/>
          <a:stretch>
            <a:fillRect/>
          </a:stretch>
        </p:blipFill>
        <p:spPr>
          <a:xfrm>
            <a:off x="3709086" y="1447800"/>
            <a:ext cx="2245158" cy="390267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7" name="Picture 6" descr="photo5.PNG"/>
          <p:cNvPicPr>
            <a:picLocks noChangeAspect="1"/>
          </p:cNvPicPr>
          <p:nvPr/>
        </p:nvPicPr>
        <p:blipFill>
          <a:blip r:embed="rId5" cstate="print"/>
          <a:srcRect l="6121" t="11090"/>
          <a:stretch>
            <a:fillRect/>
          </a:stretch>
        </p:blipFill>
        <p:spPr>
          <a:xfrm>
            <a:off x="5105400" y="2286000"/>
            <a:ext cx="2337516" cy="392944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8" name="Picture 7" descr="photo6.PNG"/>
          <p:cNvPicPr>
            <a:picLocks noChangeAspect="1"/>
          </p:cNvPicPr>
          <p:nvPr/>
        </p:nvPicPr>
        <p:blipFill>
          <a:blip r:embed="rId6" cstate="print"/>
          <a:srcRect l="3170" t="48214" b="10714"/>
          <a:stretch>
            <a:fillRect/>
          </a:stretch>
        </p:blipFill>
        <p:spPr>
          <a:xfrm>
            <a:off x="3751668" y="5105400"/>
            <a:ext cx="2327856" cy="17526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3" name="Rectangle 12"/>
          <p:cNvSpPr/>
          <p:nvPr/>
        </p:nvSpPr>
        <p:spPr>
          <a:xfrm>
            <a:off x="4800600" y="6096000"/>
            <a:ext cx="533400" cy="762000"/>
          </a:xfrm>
          <a:prstGeom prst="rect">
            <a:avLst/>
          </a:prstGeom>
          <a:solidFill>
            <a:schemeClr val="accent6">
              <a:lumMod val="75000"/>
              <a:alpha val="3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181600" y="3581400"/>
            <a:ext cx="76200" cy="25146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943600" y="2286000"/>
            <a:ext cx="76200" cy="27432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910142" y="1488285"/>
            <a:ext cx="76200" cy="3810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255295" y="1924048"/>
            <a:ext cx="76200" cy="1524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248400" y="2353654"/>
            <a:ext cx="381000" cy="2743200"/>
          </a:xfrm>
          <a:prstGeom prst="rect">
            <a:avLst/>
          </a:prstGeom>
          <a:solidFill>
            <a:schemeClr val="accent6">
              <a:lumMod val="75000"/>
              <a:alpha val="3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503492" y="5105400"/>
            <a:ext cx="457200" cy="990600"/>
          </a:xfrm>
          <a:prstGeom prst="rect">
            <a:avLst/>
          </a:prstGeom>
          <a:solidFill>
            <a:schemeClr val="accent6">
              <a:lumMod val="75000"/>
              <a:alpha val="3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343400" y="2057400"/>
            <a:ext cx="381000" cy="2133600"/>
          </a:xfrm>
          <a:prstGeom prst="rect">
            <a:avLst/>
          </a:prstGeom>
          <a:solidFill>
            <a:schemeClr val="accent6">
              <a:lumMod val="75000"/>
              <a:alpha val="3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photo 1.PNG"/>
          <p:cNvPicPr>
            <a:picLocks noChangeAspect="1"/>
          </p:cNvPicPr>
          <p:nvPr/>
        </p:nvPicPr>
        <p:blipFill>
          <a:blip r:embed="rId7" cstate="print"/>
          <a:srcRect b="11111"/>
          <a:stretch>
            <a:fillRect/>
          </a:stretch>
        </p:blipFill>
        <p:spPr>
          <a:xfrm>
            <a:off x="1866904" y="2667000"/>
            <a:ext cx="1828800" cy="24384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3" name="Picture 22" descr="photo 2.PNG"/>
          <p:cNvPicPr>
            <a:picLocks noChangeAspect="1"/>
          </p:cNvPicPr>
          <p:nvPr/>
        </p:nvPicPr>
        <p:blipFill>
          <a:blip r:embed="rId8" cstate="print"/>
          <a:srcRect b="11111"/>
          <a:stretch>
            <a:fillRect/>
          </a:stretch>
        </p:blipFill>
        <p:spPr>
          <a:xfrm>
            <a:off x="1085852" y="2667000"/>
            <a:ext cx="1828800" cy="24384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1" name="TextBox 20"/>
          <p:cNvSpPr txBox="1"/>
          <p:nvPr/>
        </p:nvSpPr>
        <p:spPr>
          <a:xfrm>
            <a:off x="1483660" y="4105835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1.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05000" y="4695822"/>
            <a:ext cx="381000" cy="762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133600" y="3505200"/>
            <a:ext cx="76200" cy="762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788315" y="3505200"/>
            <a:ext cx="76200" cy="762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905000" y="4495800"/>
            <a:ext cx="76200" cy="20002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1752600" y="4191000"/>
            <a:ext cx="533400" cy="152400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81000" y="1642646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Mindjet mobile app. for </a:t>
            </a:r>
            <a:r>
              <a:rPr lang="en-US" sz="1600" b="1" dirty="0" err="1" smtClean="0">
                <a:solidFill>
                  <a:srgbClr val="C00000"/>
                </a:solidFill>
              </a:rPr>
              <a:t>iOS</a:t>
            </a:r>
            <a:endParaRPr lang="en-US" sz="1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Portfolio-level Integration </a:t>
            </a:r>
            <a:endParaRPr lang="en-US" sz="40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505200" y="2590800"/>
            <a:ext cx="4724400" cy="228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   * Map fidelity between platforms (e.g. desktop to web to mobile) </a:t>
            </a:r>
            <a:br>
              <a:rPr lang="en-US" sz="1200" dirty="0" smtClean="0"/>
            </a:br>
            <a:endParaRPr kumimoji="0" lang="en-US" sz="11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* Saving works differently on different platforms (auto-save  on web vs. conventional save on desktop) or in different modes (auto-save for cloud vs. conventional save for local maps)</a:t>
            </a: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11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* Desktop expectations allow abandonment (close without save) while editing linked topics will cause permanent, immediate changes to linked topics (SharePoint or Tasks)</a:t>
            </a:r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1100" dirty="0" smtClean="0"/>
          </a:p>
          <a:p>
            <a:pPr marL="228600" indent="-228600"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200" dirty="0" smtClean="0"/>
              <a:t>Files are not synched quickly enough across platforms  which leads to the perception that changes were lost. And, on desktop and mobile, the user must hit refresh to see changes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1162659" y="2209800"/>
          <a:ext cx="2379452" cy="26750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863"/>
                <a:gridCol w="594863"/>
                <a:gridCol w="594863"/>
                <a:gridCol w="594863"/>
              </a:tblGrid>
              <a:tr h="400495">
                <a:tc gridSpan="4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0049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55319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N/A</a:t>
                      </a:r>
                      <a:endParaRPr lang="en-US" sz="14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339966"/>
                    </a:solidFill>
                  </a:tcPr>
                </a:tc>
              </a:tr>
              <a:tr h="7112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N/A</a:t>
                      </a:r>
                      <a:endParaRPr lang="en-US" sz="14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339966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N/A</a:t>
                      </a:r>
                      <a:endParaRPr lang="en-US" sz="14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339966"/>
                    </a:solidFill>
                  </a:tcPr>
                </a:tc>
              </a:tr>
            </a:tbl>
          </a:graphicData>
        </a:graphic>
      </p:graphicFrame>
      <p:pic>
        <p:nvPicPr>
          <p:cNvPr id="21" name="Picture 20" descr="iconbar_wtex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1447800"/>
            <a:ext cx="2493487" cy="11480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33800" y="6400800"/>
            <a:ext cx="5181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* Indicates most critical issues for the given area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42346" y="2658454"/>
            <a:ext cx="152542" cy="1525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Recommendations</a:t>
            </a:r>
            <a:endParaRPr lang="en-US" sz="40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505200" y="1676400"/>
            <a:ext cx="4724400" cy="3429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1100" dirty="0" smtClean="0"/>
              <a:t>Message user that </a:t>
            </a:r>
            <a:r>
              <a:rPr lang="en-US" sz="1100" dirty="0" err="1" smtClean="0"/>
              <a:t>autosave</a:t>
            </a:r>
            <a:r>
              <a:rPr lang="en-US" sz="1100" dirty="0" smtClean="0"/>
              <a:t> is in effect for maps in the cloud. Use visual indicator to communicate that changes were saved. (2&amp;3)</a:t>
            </a:r>
          </a:p>
          <a:p>
            <a:endParaRPr lang="en-US" sz="1100" dirty="0" smtClean="0"/>
          </a:p>
          <a:p>
            <a:r>
              <a:rPr lang="en-US" sz="1100" dirty="0" smtClean="0"/>
              <a:t>Map content should be consistent across  all platforms (desktop, web and mobile). This could mean removing rarely used functionality. (1)</a:t>
            </a:r>
          </a:p>
          <a:p>
            <a:endParaRPr lang="en-US" sz="1100" dirty="0" smtClean="0"/>
          </a:p>
          <a:p>
            <a:r>
              <a:rPr lang="en-US" sz="1100" dirty="0" smtClean="0"/>
              <a:t>Implement </a:t>
            </a:r>
            <a:r>
              <a:rPr lang="en-US" sz="1100" dirty="0" err="1" smtClean="0"/>
              <a:t>autosave</a:t>
            </a:r>
            <a:r>
              <a:rPr lang="en-US" sz="1100" dirty="0" smtClean="0"/>
              <a:t> for desktop when editing local files.  Get rid of Save As, etc. (i.e. Abandon all vestiges of the traditional save model  in  pursuit  of a more modern and consistent </a:t>
            </a:r>
            <a:r>
              <a:rPr lang="en-US" sz="1100" dirty="0" err="1" smtClean="0"/>
              <a:t>autosave</a:t>
            </a:r>
            <a:r>
              <a:rPr lang="en-US" sz="1100" dirty="0" smtClean="0"/>
              <a:t> approach).  (2&amp;3) </a:t>
            </a:r>
          </a:p>
          <a:p>
            <a:endParaRPr lang="en-US" sz="1100" dirty="0" smtClean="0"/>
          </a:p>
          <a:p>
            <a:r>
              <a:rPr lang="en-US" sz="1100" dirty="0" smtClean="0"/>
              <a:t>Improve synching on web client so that changes are “immediately” reflected on other platforms (to other users). (4)</a:t>
            </a:r>
          </a:p>
          <a:p>
            <a:endParaRPr lang="en-US" sz="1100" dirty="0" smtClean="0"/>
          </a:p>
          <a:p>
            <a:endParaRPr lang="en-US" sz="1100" dirty="0"/>
          </a:p>
          <a:p>
            <a:pPr>
              <a:buFont typeface="Arial" pitchFamily="34" charset="0"/>
              <a:buChar char="•"/>
            </a:pPr>
            <a:endParaRPr kumimoji="0" lang="en-US" sz="11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1447800"/>
            <a:ext cx="7010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162659" y="1676400"/>
          <a:ext cx="2342541" cy="2209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42541"/>
              </a:tblGrid>
              <a:tr h="5334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B2B2B2"/>
                          </a:solidFill>
                        </a:rPr>
                        <a:t>Silver</a:t>
                      </a:r>
                    </a:p>
                    <a:p>
                      <a:pPr algn="ctr"/>
                      <a:endParaRPr lang="en-US" sz="1200" dirty="0">
                        <a:solidFill>
                          <a:srgbClr val="996633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996633"/>
                          </a:solidFill>
                        </a:rPr>
                        <a:t>Gold</a:t>
                      </a:r>
                      <a:endParaRPr lang="en-US" sz="1200" dirty="0">
                        <a:solidFill>
                          <a:srgbClr val="996633"/>
                        </a:solidFill>
                      </a:endParaRPr>
                    </a:p>
                  </a:txBody>
                  <a:tcPr>
                    <a:solidFill>
                      <a:srgbClr val="CC9900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996633"/>
                          </a:solidFill>
                        </a:rPr>
                        <a:t>Gold</a:t>
                      </a:r>
                    </a:p>
                  </a:txBody>
                  <a:tcPr>
                    <a:solidFill>
                      <a:srgbClr val="CC9900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996633"/>
                          </a:solidFill>
                        </a:rPr>
                        <a:t>Gold</a:t>
                      </a:r>
                    </a:p>
                  </a:txBody>
                  <a:tcPr>
                    <a:solidFill>
                      <a:srgbClr val="CC9900"/>
                    </a:solidFill>
                  </a:tcPr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3505200" y="2209800"/>
            <a:ext cx="4724400" cy="1588"/>
          </a:xfrm>
          <a:prstGeom prst="line">
            <a:avLst/>
          </a:prstGeom>
          <a:ln w="19050">
            <a:solidFill>
              <a:srgbClr val="CC99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58011</TotalTime>
  <Words>1750</Words>
  <Application>Microsoft Office PowerPoint</Application>
  <PresentationFormat>On-screen Show (4:3)</PresentationFormat>
  <Paragraphs>407</Paragraphs>
  <Slides>29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Heuristic Evaluation Mindjet map app Draft 1.8.2013   Vicki Huynh, Jaime Guerrero, Phil Balagtas, Marie-Blanche Panthou</vt:lpstr>
      <vt:lpstr>Methodology</vt:lpstr>
      <vt:lpstr>Evaluation Criteria &amp; Rating Scale</vt:lpstr>
      <vt:lpstr>Map Creation</vt:lpstr>
      <vt:lpstr>Map Creation</vt:lpstr>
      <vt:lpstr>Map Creation</vt:lpstr>
      <vt:lpstr>Recommendations</vt:lpstr>
      <vt:lpstr>Map Editing &amp; Topic Manipulation</vt:lpstr>
      <vt:lpstr>Map Editing &amp; Topic Manipulation</vt:lpstr>
      <vt:lpstr>Map Editing &amp; Topic Manipulation</vt:lpstr>
      <vt:lpstr>Recommendations</vt:lpstr>
      <vt:lpstr>File Management</vt:lpstr>
      <vt:lpstr>File Management</vt:lpstr>
      <vt:lpstr>File Management</vt:lpstr>
      <vt:lpstr>Recommendations</vt:lpstr>
      <vt:lpstr>File Sharing &amp; Co-editing</vt:lpstr>
      <vt:lpstr>File Sharing &amp; Co-editing</vt:lpstr>
      <vt:lpstr>File Sharing &amp; Co-editing</vt:lpstr>
      <vt:lpstr>Recommendations</vt:lpstr>
      <vt:lpstr>Portfolio-level Integration</vt:lpstr>
      <vt:lpstr>Portfolio-level Integration</vt:lpstr>
      <vt:lpstr>Portfolio-level Integration</vt:lpstr>
      <vt:lpstr>Portfolio-level Integration</vt:lpstr>
      <vt:lpstr>Portfolio-level Integration</vt:lpstr>
      <vt:lpstr>Portfolio-level Integration</vt:lpstr>
      <vt:lpstr>Portfolio-level Integration</vt:lpstr>
      <vt:lpstr>Portfolio-level Integration</vt:lpstr>
      <vt:lpstr>Portfolio-level Integration </vt:lpstr>
      <vt:lpstr>Recommendations</vt:lpstr>
    </vt:vector>
  </TitlesOfParts>
  <Company>Mindjet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Methodology</dc:title>
  <dc:creator>vhuynh</dc:creator>
  <cp:lastModifiedBy>vhuynh</cp:lastModifiedBy>
  <cp:revision>232</cp:revision>
  <dcterms:created xsi:type="dcterms:W3CDTF">2012-09-13T19:31:43Z</dcterms:created>
  <dcterms:modified xsi:type="dcterms:W3CDTF">2013-01-08T17:55:51Z</dcterms:modified>
</cp:coreProperties>
</file>